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300" r:id="rId6"/>
    <p:sldId id="301" r:id="rId7"/>
    <p:sldId id="302" r:id="rId8"/>
    <p:sldId id="291" r:id="rId9"/>
    <p:sldId id="257" r:id="rId10"/>
    <p:sldId id="263" r:id="rId11"/>
    <p:sldId id="264" r:id="rId12"/>
    <p:sldId id="265" r:id="rId13"/>
    <p:sldId id="266" r:id="rId14"/>
    <p:sldId id="267" r:id="rId15"/>
    <p:sldId id="268" r:id="rId16"/>
    <p:sldId id="269" r:id="rId17"/>
    <p:sldId id="270" r:id="rId18"/>
    <p:sldId id="271" r:id="rId19"/>
    <p:sldId id="274" r:id="rId20"/>
    <p:sldId id="258" r:id="rId21"/>
    <p:sldId id="275" r:id="rId22"/>
    <p:sldId id="273" r:id="rId23"/>
    <p:sldId id="276" r:id="rId24"/>
    <p:sldId id="272" r:id="rId25"/>
    <p:sldId id="278" r:id="rId26"/>
    <p:sldId id="280" r:id="rId27"/>
    <p:sldId id="281" r:id="rId28"/>
    <p:sldId id="282" r:id="rId29"/>
    <p:sldId id="259" r:id="rId30"/>
    <p:sldId id="283" r:id="rId31"/>
    <p:sldId id="284" r:id="rId32"/>
    <p:sldId id="287" r:id="rId33"/>
    <p:sldId id="286" r:id="rId34"/>
    <p:sldId id="288" r:id="rId35"/>
    <p:sldId id="289" r:id="rId36"/>
    <p:sldId id="290" r:id="rId37"/>
    <p:sldId id="260" r:id="rId38"/>
    <p:sldId id="292" r:id="rId39"/>
    <p:sldId id="293" r:id="rId40"/>
    <p:sldId id="261" r:id="rId41"/>
    <p:sldId id="294" r:id="rId42"/>
    <p:sldId id="295" r:id="rId43"/>
    <p:sldId id="296" r:id="rId44"/>
    <p:sldId id="297" r:id="rId45"/>
    <p:sldId id="298" r:id="rId46"/>
    <p:sldId id="2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926C8-C3EF-4279-9571-7AA30EED2397}" v="4" dt="2021-10-06T07:09:05.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768"/>
  </p:normalViewPr>
  <p:slideViewPr>
    <p:cSldViewPr snapToGrid="0" snapToObjects="1">
      <p:cViewPr varScale="1">
        <p:scale>
          <a:sx n="114" d="100"/>
          <a:sy n="114" d="100"/>
        </p:scale>
        <p:origin x="4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34861-7B50-43AB-974D-9391BDBE05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8FFE3AD-0927-4E9F-A061-5A0A1D19153E}">
      <dgm:prSet/>
      <dgm:spPr/>
      <dgm:t>
        <a:bodyPr/>
        <a:lstStyle/>
        <a:p>
          <a:r>
            <a:rPr lang="en-GB"/>
            <a:t>When the Anglo-Saxons first came to England from northern Germany (Saxony), they brought their language with them. It was a Germanic language and has some fundamental similarities to German.</a:t>
          </a:r>
          <a:endParaRPr lang="en-US"/>
        </a:p>
      </dgm:t>
    </dgm:pt>
    <dgm:pt modelId="{E9B6AF5F-7BAB-4BE6-90C9-943653E8ABF2}" type="parTrans" cxnId="{886FD6CC-F399-4EAE-ACE0-A37698D70BF9}">
      <dgm:prSet/>
      <dgm:spPr/>
      <dgm:t>
        <a:bodyPr/>
        <a:lstStyle/>
        <a:p>
          <a:endParaRPr lang="en-US"/>
        </a:p>
      </dgm:t>
    </dgm:pt>
    <dgm:pt modelId="{1A9C9C8F-DD98-4C7B-AC28-3670559E8AF4}" type="sibTrans" cxnId="{886FD6CC-F399-4EAE-ACE0-A37698D70BF9}">
      <dgm:prSet/>
      <dgm:spPr/>
      <dgm:t>
        <a:bodyPr/>
        <a:lstStyle/>
        <a:p>
          <a:endParaRPr lang="en-US"/>
        </a:p>
      </dgm:t>
    </dgm:pt>
    <dgm:pt modelId="{E2D825DF-F0ED-4C14-973B-D7925BC6337A}">
      <dgm:prSet/>
      <dgm:spPr/>
      <dgm:t>
        <a:bodyPr/>
        <a:lstStyle/>
        <a:p>
          <a:r>
            <a:rPr lang="en-GB"/>
            <a:t>But political and cultural events changed the Anglo-Saxon language into the language we speak today e.g. the Norman invasion brought the French language and so the English we speak today has been changed and adapted by many other influences. </a:t>
          </a:r>
          <a:endParaRPr lang="en-US"/>
        </a:p>
      </dgm:t>
    </dgm:pt>
    <dgm:pt modelId="{B9B83263-56BB-4D83-AF7A-6334FE569F93}" type="parTrans" cxnId="{E114C7D3-4E28-471A-AC74-7BA093E51165}">
      <dgm:prSet/>
      <dgm:spPr/>
      <dgm:t>
        <a:bodyPr/>
        <a:lstStyle/>
        <a:p>
          <a:endParaRPr lang="en-US"/>
        </a:p>
      </dgm:t>
    </dgm:pt>
    <dgm:pt modelId="{05CBFDD3-E8CD-4649-A6FC-E09061EF352A}" type="sibTrans" cxnId="{E114C7D3-4E28-471A-AC74-7BA093E51165}">
      <dgm:prSet/>
      <dgm:spPr/>
      <dgm:t>
        <a:bodyPr/>
        <a:lstStyle/>
        <a:p>
          <a:endParaRPr lang="en-US"/>
        </a:p>
      </dgm:t>
    </dgm:pt>
    <dgm:pt modelId="{E4394A9D-3484-497D-8FB9-7681BE5AC152}" type="pres">
      <dgm:prSet presAssocID="{1BE34861-7B50-43AB-974D-9391BDBE05F4}" presName="linear" presStyleCnt="0">
        <dgm:presLayoutVars>
          <dgm:animLvl val="lvl"/>
          <dgm:resizeHandles val="exact"/>
        </dgm:presLayoutVars>
      </dgm:prSet>
      <dgm:spPr/>
    </dgm:pt>
    <dgm:pt modelId="{45099C6B-DFD6-4485-98DF-D8A5450ECCE6}" type="pres">
      <dgm:prSet presAssocID="{98FFE3AD-0927-4E9F-A061-5A0A1D19153E}" presName="parentText" presStyleLbl="node1" presStyleIdx="0" presStyleCnt="2">
        <dgm:presLayoutVars>
          <dgm:chMax val="0"/>
          <dgm:bulletEnabled val="1"/>
        </dgm:presLayoutVars>
      </dgm:prSet>
      <dgm:spPr/>
    </dgm:pt>
    <dgm:pt modelId="{E3646BAC-8A83-42B3-A5D4-BDE207698EF5}" type="pres">
      <dgm:prSet presAssocID="{1A9C9C8F-DD98-4C7B-AC28-3670559E8AF4}" presName="spacer" presStyleCnt="0"/>
      <dgm:spPr/>
    </dgm:pt>
    <dgm:pt modelId="{92BD6EF8-C030-43DE-886B-DCE85B055069}" type="pres">
      <dgm:prSet presAssocID="{E2D825DF-F0ED-4C14-973B-D7925BC6337A}" presName="parentText" presStyleLbl="node1" presStyleIdx="1" presStyleCnt="2">
        <dgm:presLayoutVars>
          <dgm:chMax val="0"/>
          <dgm:bulletEnabled val="1"/>
        </dgm:presLayoutVars>
      </dgm:prSet>
      <dgm:spPr/>
    </dgm:pt>
  </dgm:ptLst>
  <dgm:cxnLst>
    <dgm:cxn modelId="{5962BC5C-9CD6-4F35-B397-E9023C90719D}" type="presOf" srcId="{1BE34861-7B50-43AB-974D-9391BDBE05F4}" destId="{E4394A9D-3484-497D-8FB9-7681BE5AC152}" srcOrd="0" destOrd="0" presId="urn:microsoft.com/office/officeart/2005/8/layout/vList2"/>
    <dgm:cxn modelId="{694AA474-44BD-4789-AB48-3596C888F6D0}" type="presOf" srcId="{98FFE3AD-0927-4E9F-A061-5A0A1D19153E}" destId="{45099C6B-DFD6-4485-98DF-D8A5450ECCE6}" srcOrd="0" destOrd="0" presId="urn:microsoft.com/office/officeart/2005/8/layout/vList2"/>
    <dgm:cxn modelId="{510D4E99-6D31-4B93-897B-E057199467C6}" type="presOf" srcId="{E2D825DF-F0ED-4C14-973B-D7925BC6337A}" destId="{92BD6EF8-C030-43DE-886B-DCE85B055069}" srcOrd="0" destOrd="0" presId="urn:microsoft.com/office/officeart/2005/8/layout/vList2"/>
    <dgm:cxn modelId="{886FD6CC-F399-4EAE-ACE0-A37698D70BF9}" srcId="{1BE34861-7B50-43AB-974D-9391BDBE05F4}" destId="{98FFE3AD-0927-4E9F-A061-5A0A1D19153E}" srcOrd="0" destOrd="0" parTransId="{E9B6AF5F-7BAB-4BE6-90C9-943653E8ABF2}" sibTransId="{1A9C9C8F-DD98-4C7B-AC28-3670559E8AF4}"/>
    <dgm:cxn modelId="{E114C7D3-4E28-471A-AC74-7BA093E51165}" srcId="{1BE34861-7B50-43AB-974D-9391BDBE05F4}" destId="{E2D825DF-F0ED-4C14-973B-D7925BC6337A}" srcOrd="1" destOrd="0" parTransId="{B9B83263-56BB-4D83-AF7A-6334FE569F93}" sibTransId="{05CBFDD3-E8CD-4649-A6FC-E09061EF352A}"/>
    <dgm:cxn modelId="{D043B322-A8BF-4F7E-A2F1-56BD49A3F156}" type="presParOf" srcId="{E4394A9D-3484-497D-8FB9-7681BE5AC152}" destId="{45099C6B-DFD6-4485-98DF-D8A5450ECCE6}" srcOrd="0" destOrd="0" presId="urn:microsoft.com/office/officeart/2005/8/layout/vList2"/>
    <dgm:cxn modelId="{9AC5BF3C-EB04-43A0-B387-4165695FBA1C}" type="presParOf" srcId="{E4394A9D-3484-497D-8FB9-7681BE5AC152}" destId="{E3646BAC-8A83-42B3-A5D4-BDE207698EF5}" srcOrd="1" destOrd="0" presId="urn:microsoft.com/office/officeart/2005/8/layout/vList2"/>
    <dgm:cxn modelId="{5B732685-1123-4857-A5D0-5587A9A89CCC}" type="presParOf" srcId="{E4394A9D-3484-497D-8FB9-7681BE5AC152}" destId="{92BD6EF8-C030-43DE-886B-DCE85B055069}"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99C6B-DFD6-4485-98DF-D8A5450ECCE6}">
      <dsp:nvSpPr>
        <dsp:cNvPr id="0" name=""/>
        <dsp:cNvSpPr/>
      </dsp:nvSpPr>
      <dsp:spPr>
        <a:xfrm>
          <a:off x="0" y="146000"/>
          <a:ext cx="6263640" cy="257034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When the Anglo-Saxons first came to England from northern Germany (Saxony), they brought their language with them. It was a Germanic language and has some fundamental similarities to German.</a:t>
          </a:r>
          <a:endParaRPr lang="en-US" sz="2500" kern="1200"/>
        </a:p>
      </dsp:txBody>
      <dsp:txXfrm>
        <a:off x="125474" y="271474"/>
        <a:ext cx="6012692" cy="2319395"/>
      </dsp:txXfrm>
    </dsp:sp>
    <dsp:sp modelId="{92BD6EF8-C030-43DE-886B-DCE85B055069}">
      <dsp:nvSpPr>
        <dsp:cNvPr id="0" name=""/>
        <dsp:cNvSpPr/>
      </dsp:nvSpPr>
      <dsp:spPr>
        <a:xfrm>
          <a:off x="0" y="2788343"/>
          <a:ext cx="6263640" cy="257034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But political and cultural events changed the Anglo-Saxon language into the language we speak today e.g. the Norman invasion brought the French language and so the English we speak today has been changed and adapted by many other influences. </a:t>
          </a:r>
          <a:endParaRPr lang="en-US" sz="2500" kern="1200"/>
        </a:p>
      </dsp:txBody>
      <dsp:txXfrm>
        <a:off x="125474" y="2913817"/>
        <a:ext cx="6012692" cy="23193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0AB9-77E1-FE4A-90E8-9A04389ADC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0CA5683-2398-DB45-A92D-AEA9AE832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274585-7F96-A048-9709-F1A08254A785}"/>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5" name="Footer Placeholder 4">
            <a:extLst>
              <a:ext uri="{FF2B5EF4-FFF2-40B4-BE49-F238E27FC236}">
                <a16:creationId xmlns:a16="http://schemas.microsoft.com/office/drawing/2014/main" id="{968C35AA-6F1D-3143-890F-F6C0FBF6C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844D8-08A8-9D46-9CF9-106670F4C2F1}"/>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74355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D99B0-16F8-E34B-B41F-D5841F30012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C0AC370-D730-4549-A649-F01CF3E4079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73E507-727D-914C-92AA-C9DC7414E9E4}"/>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5" name="Footer Placeholder 4">
            <a:extLst>
              <a:ext uri="{FF2B5EF4-FFF2-40B4-BE49-F238E27FC236}">
                <a16:creationId xmlns:a16="http://schemas.microsoft.com/office/drawing/2014/main" id="{AB3027C2-B9A6-544B-8F1D-2BA51C27A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C1509-3D62-3047-8C9F-AAD57508A01F}"/>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357760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13FD79-13DE-E849-A564-993D7537FF7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8DED57-57EE-4C45-9978-25122B683C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4D27E0-A593-764D-BD51-271AD3795186}"/>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5" name="Footer Placeholder 4">
            <a:extLst>
              <a:ext uri="{FF2B5EF4-FFF2-40B4-BE49-F238E27FC236}">
                <a16:creationId xmlns:a16="http://schemas.microsoft.com/office/drawing/2014/main" id="{AA4478CE-785F-DA4B-8793-F242D61A8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89744-32CF-AA4F-853F-C29F9A494685}"/>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326809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8C00-9806-3146-BD9D-3534C939CB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A80188-79A8-C242-B0D4-C931AB8ADA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A40ABD-694F-BC49-AF76-E787A265208A}"/>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5" name="Footer Placeholder 4">
            <a:extLst>
              <a:ext uri="{FF2B5EF4-FFF2-40B4-BE49-F238E27FC236}">
                <a16:creationId xmlns:a16="http://schemas.microsoft.com/office/drawing/2014/main" id="{EF1C81E3-A22A-C64C-9739-35AB01094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86320-F763-D14C-90BF-EEC3EC2D402C}"/>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286261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F601-4327-FF43-B854-580378E138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7BC23E2-F529-6443-BFCC-16EFB68ABB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A6AF0C-714E-4E4D-A18B-9D9644FD487B}"/>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5" name="Footer Placeholder 4">
            <a:extLst>
              <a:ext uri="{FF2B5EF4-FFF2-40B4-BE49-F238E27FC236}">
                <a16:creationId xmlns:a16="http://schemas.microsoft.com/office/drawing/2014/main" id="{4EE842B1-1CBC-E448-8F70-80505E6E4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9B9B4-37F2-D040-9FBC-98F362F3CF31}"/>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220824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ED2A-B7AE-BD46-812E-6CDA04B407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9579FD5-7E16-EC4A-B6BB-01042ED531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01FE71D-72F1-2244-B892-5096B79CDC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EA25AB3-A3DB-4742-9DFD-99DF69A80763}"/>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6" name="Footer Placeholder 5">
            <a:extLst>
              <a:ext uri="{FF2B5EF4-FFF2-40B4-BE49-F238E27FC236}">
                <a16:creationId xmlns:a16="http://schemas.microsoft.com/office/drawing/2014/main" id="{101AB0E9-69C2-284C-A1E7-7A141373A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E8F7A-8DE7-6B45-8C35-83002D8BD6DB}"/>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42135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9313-20B2-944A-9493-5F8AE193F7F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61DB7B-ADEC-5845-80A1-342106A494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1A3138-F892-6940-8D87-9EA1559294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3FFB97-CACE-6C4E-B740-E9697863A7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0765E7-AD42-0440-8570-DA507623683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89801B9-5F6F-4B4F-BD4A-B75514847EBA}"/>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8" name="Footer Placeholder 7">
            <a:extLst>
              <a:ext uri="{FF2B5EF4-FFF2-40B4-BE49-F238E27FC236}">
                <a16:creationId xmlns:a16="http://schemas.microsoft.com/office/drawing/2014/main" id="{05CBB174-11DE-E547-B4C4-DA9D5056C6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EBE9D-7C54-C941-A3E7-5EE6354DC07F}"/>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237046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E5209-7D2B-2F46-A14A-77AC3E73C8D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6A9DF9D-C213-2343-AC10-C945D1A47E32}"/>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4" name="Footer Placeholder 3">
            <a:extLst>
              <a:ext uri="{FF2B5EF4-FFF2-40B4-BE49-F238E27FC236}">
                <a16:creationId xmlns:a16="http://schemas.microsoft.com/office/drawing/2014/main" id="{B3D428C8-2BEA-0445-9DC7-DB30FAA8E3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278B02-1BE8-4143-877A-AFB57C23D86B}"/>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423013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57866D-73FA-324B-AACC-CBAA4FEA2C3A}"/>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3" name="Footer Placeholder 2">
            <a:extLst>
              <a:ext uri="{FF2B5EF4-FFF2-40B4-BE49-F238E27FC236}">
                <a16:creationId xmlns:a16="http://schemas.microsoft.com/office/drawing/2014/main" id="{C6117343-9E8D-8343-BBA9-4B20C61A7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7F6695-08EA-0240-B14F-CE3E988AC6B4}"/>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89089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08DF-04CD-684B-833D-1EB4A3206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3450056-E1E8-7642-BDDC-5AAA24AC4E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836EE75-34E0-2C44-8861-7211C03ED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720F4C-EA41-5943-8545-18D41F780764}"/>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6" name="Footer Placeholder 5">
            <a:extLst>
              <a:ext uri="{FF2B5EF4-FFF2-40B4-BE49-F238E27FC236}">
                <a16:creationId xmlns:a16="http://schemas.microsoft.com/office/drawing/2014/main" id="{7EE677B6-DE5A-E34A-B1AA-DC75CEB91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DDEEE-88F6-1249-B849-96FCC62D6045}"/>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3430371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AFD1-A6CB-7940-A357-02DB4F810AD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9F4616A-8992-9B43-9E61-CEFB7BEC2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3DCCF5-4685-DB4F-AEFE-B0CDFAF13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FD886A-6267-6A4A-A1A4-FDBB15A9CAE5}"/>
              </a:ext>
            </a:extLst>
          </p:cNvPr>
          <p:cNvSpPr>
            <a:spLocks noGrp="1"/>
          </p:cNvSpPr>
          <p:nvPr>
            <p:ph type="dt" sz="half" idx="10"/>
          </p:nvPr>
        </p:nvSpPr>
        <p:spPr/>
        <p:txBody>
          <a:bodyPr/>
          <a:lstStyle/>
          <a:p>
            <a:fld id="{E1E690F7-D295-FE4E-BED2-E77C29919488}" type="datetimeFigureOut">
              <a:rPr lang="en-US" smtClean="0"/>
              <a:t>10/25/2021</a:t>
            </a:fld>
            <a:endParaRPr lang="en-US"/>
          </a:p>
        </p:txBody>
      </p:sp>
      <p:sp>
        <p:nvSpPr>
          <p:cNvPr id="6" name="Footer Placeholder 5">
            <a:extLst>
              <a:ext uri="{FF2B5EF4-FFF2-40B4-BE49-F238E27FC236}">
                <a16:creationId xmlns:a16="http://schemas.microsoft.com/office/drawing/2014/main" id="{26DBAD4C-9579-E745-AC34-60400ABB7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DE1B-6863-A942-A7E5-F128325FA0F7}"/>
              </a:ext>
            </a:extLst>
          </p:cNvPr>
          <p:cNvSpPr>
            <a:spLocks noGrp="1"/>
          </p:cNvSpPr>
          <p:nvPr>
            <p:ph type="sldNum" sz="quarter" idx="12"/>
          </p:nvPr>
        </p:nvSpPr>
        <p:spPr/>
        <p:txBody>
          <a:bodyPr/>
          <a:lstStyle/>
          <a:p>
            <a:fld id="{6F8F993B-CBCC-2E45-9CA9-E8B5E4F64C15}" type="slidenum">
              <a:rPr lang="en-US" smtClean="0"/>
              <a:t>‹#›</a:t>
            </a:fld>
            <a:endParaRPr lang="en-US"/>
          </a:p>
        </p:txBody>
      </p:sp>
    </p:spTree>
    <p:extLst>
      <p:ext uri="{BB962C8B-B14F-4D97-AF65-F5344CB8AC3E}">
        <p14:creationId xmlns:p14="http://schemas.microsoft.com/office/powerpoint/2010/main" val="161289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294E7-267D-5940-B3C2-19BF7F234B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675C0B-6B95-0A44-871C-4A3C0CD0C2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61348F-CA91-F443-BA30-B01963DF93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690F7-D295-FE4E-BED2-E77C29919488}" type="datetimeFigureOut">
              <a:rPr lang="en-US" smtClean="0"/>
              <a:t>10/25/2021</a:t>
            </a:fld>
            <a:endParaRPr lang="en-US"/>
          </a:p>
        </p:txBody>
      </p:sp>
      <p:sp>
        <p:nvSpPr>
          <p:cNvPr id="5" name="Footer Placeholder 4">
            <a:extLst>
              <a:ext uri="{FF2B5EF4-FFF2-40B4-BE49-F238E27FC236}">
                <a16:creationId xmlns:a16="http://schemas.microsoft.com/office/drawing/2014/main" id="{52FBFE0E-9050-5C4C-910F-25BF6C7E9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5809E6-E045-3040-B6FC-6F5AC24ED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F993B-CBCC-2E45-9CA9-E8B5E4F64C15}" type="slidenum">
              <a:rPr lang="en-US" smtClean="0"/>
              <a:t>‹#›</a:t>
            </a:fld>
            <a:endParaRPr lang="en-US"/>
          </a:p>
        </p:txBody>
      </p:sp>
    </p:spTree>
    <p:extLst>
      <p:ext uri="{BB962C8B-B14F-4D97-AF65-F5344CB8AC3E}">
        <p14:creationId xmlns:p14="http://schemas.microsoft.com/office/powerpoint/2010/main" val="757995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schoolrun.com/homework-help/england" TargetMode="External"/><Relationship Id="rId2" Type="http://schemas.openxmlformats.org/officeDocument/2006/relationships/hyperlink" Target="https://www.theschoolrun.com/homework-help/roman-empire" TargetMode="External"/><Relationship Id="rId1" Type="http://schemas.openxmlformats.org/officeDocument/2006/relationships/slideLayout" Target="../slideLayouts/slideLayout2.xml"/><Relationship Id="rId4" Type="http://schemas.openxmlformats.org/officeDocument/2006/relationships/hyperlink" Target="https://www.theschoolrun.com/homework-help/alfred-the-grea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bc.co.uk/bitesize/topics/zxsbcdm/articles/zq2m6sg" TargetMode="External"/><Relationship Id="rId2" Type="http://schemas.openxmlformats.org/officeDocument/2006/relationships/hyperlink" Target="https://www.theschoolrun.com/homework-help/christianity"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5lNr-nOEmyE" TargetMode="External"/><Relationship Id="rId2" Type="http://schemas.openxmlformats.org/officeDocument/2006/relationships/hyperlink" Target="https://www.wordproject.org/bibles/resources/our_father/in_many_languages.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youtu.be/0ikNxAJmij8"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6C0A0-E863-994F-BF34-8120C9FB7433}"/>
              </a:ext>
            </a:extLst>
          </p:cNvPr>
          <p:cNvSpPr>
            <a:spLocks noGrp="1"/>
          </p:cNvSpPr>
          <p:nvPr>
            <p:ph type="ctrTitle"/>
          </p:nvPr>
        </p:nvSpPr>
        <p:spPr/>
        <p:txBody>
          <a:bodyPr/>
          <a:lstStyle/>
          <a:p>
            <a:r>
              <a:rPr lang="en-US" dirty="0"/>
              <a:t>The Lord’s Prayer</a:t>
            </a:r>
          </a:p>
        </p:txBody>
      </p:sp>
      <p:sp>
        <p:nvSpPr>
          <p:cNvPr id="3" name="Subtitle 2">
            <a:extLst>
              <a:ext uri="{FF2B5EF4-FFF2-40B4-BE49-F238E27FC236}">
                <a16:creationId xmlns:a16="http://schemas.microsoft.com/office/drawing/2014/main" id="{9DA12FDD-062B-0F4E-9C69-0B3F50F52091}"/>
              </a:ext>
            </a:extLst>
          </p:cNvPr>
          <p:cNvSpPr>
            <a:spLocks noGrp="1"/>
          </p:cNvSpPr>
          <p:nvPr>
            <p:ph type="subTitle" idx="1"/>
          </p:nvPr>
        </p:nvSpPr>
        <p:spPr/>
        <p:txBody>
          <a:bodyPr>
            <a:normAutofit fontScale="92500"/>
          </a:bodyPr>
          <a:lstStyle/>
          <a:p>
            <a:r>
              <a:rPr lang="en-US" dirty="0"/>
              <a:t>Language Literacy and Communication Activities </a:t>
            </a:r>
          </a:p>
          <a:p>
            <a:endParaRPr lang="en-US" dirty="0"/>
          </a:p>
          <a:p>
            <a:r>
              <a:rPr lang="en-US" dirty="0"/>
              <a:t>PS3 - I can understand that there are connections between language, culture and identity and that these differ within Wales and around the world.</a:t>
            </a:r>
          </a:p>
        </p:txBody>
      </p:sp>
    </p:spTree>
    <p:extLst>
      <p:ext uri="{BB962C8B-B14F-4D97-AF65-F5344CB8AC3E}">
        <p14:creationId xmlns:p14="http://schemas.microsoft.com/office/powerpoint/2010/main" val="3578056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9753-4E0F-1942-A343-92FABC6E7A58}"/>
              </a:ext>
            </a:extLst>
          </p:cNvPr>
          <p:cNvSpPr>
            <a:spLocks noGrp="1"/>
          </p:cNvSpPr>
          <p:nvPr>
            <p:ph type="title"/>
          </p:nvPr>
        </p:nvSpPr>
        <p:spPr/>
        <p:txBody>
          <a:bodyPr/>
          <a:lstStyle/>
          <a:p>
            <a:r>
              <a:rPr lang="en-US" dirty="0"/>
              <a:t>Who were the Anglo-Saxons?</a:t>
            </a:r>
          </a:p>
        </p:txBody>
      </p:sp>
      <p:sp>
        <p:nvSpPr>
          <p:cNvPr id="3" name="Content Placeholder 2">
            <a:extLst>
              <a:ext uri="{FF2B5EF4-FFF2-40B4-BE49-F238E27FC236}">
                <a16:creationId xmlns:a16="http://schemas.microsoft.com/office/drawing/2014/main" id="{3A929C09-4CA0-4149-A7D2-4264D94FEE63}"/>
              </a:ext>
            </a:extLst>
          </p:cNvPr>
          <p:cNvSpPr>
            <a:spLocks noGrp="1"/>
          </p:cNvSpPr>
          <p:nvPr>
            <p:ph idx="1"/>
          </p:nvPr>
        </p:nvSpPr>
        <p:spPr/>
        <p:txBody>
          <a:bodyPr/>
          <a:lstStyle/>
          <a:p>
            <a:pPr fontAlgn="base"/>
            <a:r>
              <a:rPr lang="en-GB" dirty="0"/>
              <a:t>The Anglo-Saxons came to England after the </a:t>
            </a:r>
            <a:r>
              <a:rPr lang="en-GB" dirty="0">
                <a:hlinkClick r:id="rId2"/>
              </a:rPr>
              <a:t>Romans</a:t>
            </a:r>
            <a:r>
              <a:rPr lang="en-GB" dirty="0"/>
              <a:t> left in the year 410. Nobody was really ruling all of </a:t>
            </a:r>
            <a:r>
              <a:rPr lang="en-GB" dirty="0">
                <a:hlinkClick r:id="rId3"/>
              </a:rPr>
              <a:t>England</a:t>
            </a:r>
            <a:r>
              <a:rPr lang="en-GB" dirty="0"/>
              <a:t> at the time – there were a lot of little kingdoms ruled by Anglo-Saxons that eventually came together as one country.</a:t>
            </a:r>
          </a:p>
          <a:p>
            <a:pPr fontAlgn="base"/>
            <a:r>
              <a:rPr lang="en-GB" dirty="0"/>
              <a:t>The </a:t>
            </a:r>
            <a:r>
              <a:rPr lang="en-GB" b="1" dirty="0"/>
              <a:t>earliest English kings were Anglo-Saxons</a:t>
            </a:r>
            <a:r>
              <a:rPr lang="en-GB" dirty="0"/>
              <a:t>, starting with Egbert in the year 802. Anglo-Saxons ruled for about three centuries, and during this time they formed the basis for the English monarchy and laws.</a:t>
            </a:r>
          </a:p>
          <a:p>
            <a:pPr fontAlgn="base"/>
            <a:r>
              <a:rPr lang="en-GB" dirty="0"/>
              <a:t>The two most famous Anglo-Saxon kings are </a:t>
            </a:r>
            <a:r>
              <a:rPr lang="en-GB" dirty="0">
                <a:hlinkClick r:id="rId4"/>
              </a:rPr>
              <a:t>Alfred the Great</a:t>
            </a:r>
            <a:r>
              <a:rPr lang="en-GB" dirty="0"/>
              <a:t> and Canute the Great.</a:t>
            </a:r>
          </a:p>
          <a:p>
            <a:endParaRPr lang="en-US" dirty="0"/>
          </a:p>
        </p:txBody>
      </p:sp>
    </p:spTree>
    <p:extLst>
      <p:ext uri="{BB962C8B-B14F-4D97-AF65-F5344CB8AC3E}">
        <p14:creationId xmlns:p14="http://schemas.microsoft.com/office/powerpoint/2010/main" val="1481464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66A55-1D71-7145-8972-4CF6133705D7}"/>
              </a:ext>
            </a:extLst>
          </p:cNvPr>
          <p:cNvSpPr>
            <a:spLocks noGrp="1"/>
          </p:cNvSpPr>
          <p:nvPr>
            <p:ph idx="1"/>
          </p:nvPr>
        </p:nvSpPr>
        <p:spPr>
          <a:xfrm>
            <a:off x="838200" y="539750"/>
            <a:ext cx="10515600" cy="4351338"/>
          </a:xfrm>
        </p:spPr>
        <p:txBody>
          <a:bodyPr>
            <a:normAutofit/>
          </a:bodyPr>
          <a:lstStyle/>
          <a:p>
            <a:r>
              <a:rPr lang="en-GB" dirty="0"/>
              <a:t>Anglo-Saxons once worshipped lots of different gods that they believed controlled all areas of life, but around the 7th century many converted to </a:t>
            </a:r>
            <a:r>
              <a:rPr lang="en-GB" dirty="0">
                <a:hlinkClick r:id="rId2"/>
              </a:rPr>
              <a:t>Christianity</a:t>
            </a:r>
            <a:r>
              <a:rPr lang="en-GB" dirty="0"/>
              <a:t> after the arrival of the missionary St. Augustine from Rome.</a:t>
            </a:r>
            <a:endParaRPr lang="en-US" dirty="0"/>
          </a:p>
          <a:p>
            <a:r>
              <a:rPr lang="en-GB" dirty="0"/>
              <a:t>Some of our modern English words, such as the days of the week, come from the Anglo-Saxon language (sometimes called Old English).</a:t>
            </a:r>
            <a:endParaRPr lang="en-US" dirty="0"/>
          </a:p>
          <a:p>
            <a:r>
              <a:rPr lang="en-GB" dirty="0"/>
              <a:t>Anglo-Saxon uses many of the letters found in Modern English (though j, q, and v are not included and the letters k and z are very rarely used) as well as three extra letters: </a:t>
            </a:r>
            <a:r>
              <a:rPr lang="en-GB" dirty="0" err="1"/>
              <a:t>þ</a:t>
            </a:r>
            <a:r>
              <a:rPr lang="en-GB" dirty="0"/>
              <a:t>   </a:t>
            </a:r>
            <a:r>
              <a:rPr lang="en-GB" dirty="0" err="1"/>
              <a:t>ð</a:t>
            </a:r>
            <a:r>
              <a:rPr lang="en-GB" dirty="0"/>
              <a:t>   </a:t>
            </a:r>
            <a:r>
              <a:rPr lang="en-GB" dirty="0" err="1"/>
              <a:t>æ</a:t>
            </a:r>
            <a:r>
              <a:rPr lang="en-GB" dirty="0"/>
              <a:t> </a:t>
            </a:r>
          </a:p>
          <a:p>
            <a:endParaRPr lang="en-US" dirty="0"/>
          </a:p>
        </p:txBody>
      </p:sp>
      <p:sp>
        <p:nvSpPr>
          <p:cNvPr id="4" name="Rectangle 3">
            <a:extLst>
              <a:ext uri="{FF2B5EF4-FFF2-40B4-BE49-F238E27FC236}">
                <a16:creationId xmlns:a16="http://schemas.microsoft.com/office/drawing/2014/main" id="{BD980918-086A-9142-A7DC-AEC8F0D0184B}"/>
              </a:ext>
            </a:extLst>
          </p:cNvPr>
          <p:cNvSpPr/>
          <p:nvPr/>
        </p:nvSpPr>
        <p:spPr>
          <a:xfrm>
            <a:off x="838199" y="5191810"/>
            <a:ext cx="10406063" cy="369332"/>
          </a:xfrm>
          <a:prstGeom prst="rect">
            <a:avLst/>
          </a:prstGeom>
        </p:spPr>
        <p:txBody>
          <a:bodyPr wrap="square">
            <a:spAutoFit/>
          </a:bodyPr>
          <a:lstStyle/>
          <a:p>
            <a:r>
              <a:rPr lang="en-US" dirty="0"/>
              <a:t>More Information: </a:t>
            </a:r>
            <a:r>
              <a:rPr lang="en-US" dirty="0">
                <a:hlinkClick r:id="rId3"/>
              </a:rPr>
              <a:t>https://www.bbc.co.uk/bitesize/topics/zxsbcdm/articles/zq2m6sg</a:t>
            </a:r>
            <a:r>
              <a:rPr lang="en-US" dirty="0"/>
              <a:t> </a:t>
            </a:r>
          </a:p>
        </p:txBody>
      </p:sp>
    </p:spTree>
    <p:extLst>
      <p:ext uri="{BB962C8B-B14F-4D97-AF65-F5344CB8AC3E}">
        <p14:creationId xmlns:p14="http://schemas.microsoft.com/office/powerpoint/2010/main" val="3844159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5221A-F8E1-1844-87FB-DE0A345BA362}"/>
              </a:ext>
            </a:extLst>
          </p:cNvPr>
          <p:cNvPicPr>
            <a:picLocks noChangeAspect="1"/>
          </p:cNvPicPr>
          <p:nvPr/>
        </p:nvPicPr>
        <p:blipFill>
          <a:blip r:embed="rId2"/>
          <a:stretch>
            <a:fillRect/>
          </a:stretch>
        </p:blipFill>
        <p:spPr>
          <a:xfrm>
            <a:off x="1138925" y="0"/>
            <a:ext cx="9914150" cy="6858000"/>
          </a:xfrm>
          <a:prstGeom prst="rect">
            <a:avLst/>
          </a:prstGeom>
        </p:spPr>
      </p:pic>
    </p:spTree>
    <p:extLst>
      <p:ext uri="{BB962C8B-B14F-4D97-AF65-F5344CB8AC3E}">
        <p14:creationId xmlns:p14="http://schemas.microsoft.com/office/powerpoint/2010/main" val="1298689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48C41-D0B5-9047-8918-D247E0B11B31}"/>
              </a:ext>
            </a:extLst>
          </p:cNvPr>
          <p:cNvPicPr>
            <a:picLocks noChangeAspect="1"/>
          </p:cNvPicPr>
          <p:nvPr/>
        </p:nvPicPr>
        <p:blipFill>
          <a:blip r:embed="rId2"/>
          <a:stretch>
            <a:fillRect/>
          </a:stretch>
        </p:blipFill>
        <p:spPr>
          <a:xfrm>
            <a:off x="1138925" y="0"/>
            <a:ext cx="9914150" cy="6858000"/>
          </a:xfrm>
          <a:prstGeom prst="rect">
            <a:avLst/>
          </a:prstGeom>
        </p:spPr>
      </p:pic>
    </p:spTree>
    <p:extLst>
      <p:ext uri="{BB962C8B-B14F-4D97-AF65-F5344CB8AC3E}">
        <p14:creationId xmlns:p14="http://schemas.microsoft.com/office/powerpoint/2010/main" val="804052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8D5AF4-21B7-BE4F-B541-A4767C7E059F}"/>
              </a:ext>
            </a:extLst>
          </p:cNvPr>
          <p:cNvPicPr>
            <a:picLocks noChangeAspect="1"/>
          </p:cNvPicPr>
          <p:nvPr/>
        </p:nvPicPr>
        <p:blipFill>
          <a:blip r:embed="rId2"/>
          <a:stretch>
            <a:fillRect/>
          </a:stretch>
        </p:blipFill>
        <p:spPr>
          <a:xfrm>
            <a:off x="1138925" y="0"/>
            <a:ext cx="9914150" cy="6858000"/>
          </a:xfrm>
          <a:prstGeom prst="rect">
            <a:avLst/>
          </a:prstGeom>
        </p:spPr>
      </p:pic>
    </p:spTree>
    <p:extLst>
      <p:ext uri="{BB962C8B-B14F-4D97-AF65-F5344CB8AC3E}">
        <p14:creationId xmlns:p14="http://schemas.microsoft.com/office/powerpoint/2010/main" val="250006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79FF9B-94FD-5946-9F08-6D1012149E82}"/>
              </a:ext>
            </a:extLst>
          </p:cNvPr>
          <p:cNvPicPr>
            <a:picLocks noChangeAspect="1"/>
          </p:cNvPicPr>
          <p:nvPr/>
        </p:nvPicPr>
        <p:blipFill>
          <a:blip r:embed="rId2"/>
          <a:stretch>
            <a:fillRect/>
          </a:stretch>
        </p:blipFill>
        <p:spPr>
          <a:xfrm>
            <a:off x="2084686" y="643467"/>
            <a:ext cx="8022628" cy="5571066"/>
          </a:xfrm>
          <a:prstGeom prst="rect">
            <a:avLst/>
          </a:prstGeom>
        </p:spPr>
      </p:pic>
    </p:spTree>
    <p:extLst>
      <p:ext uri="{BB962C8B-B14F-4D97-AF65-F5344CB8AC3E}">
        <p14:creationId xmlns:p14="http://schemas.microsoft.com/office/powerpoint/2010/main" val="331164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EFA0-CDCC-E34A-A411-2E1D1AC7ED4D}"/>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Where did the Anglo-Saxon Language come from?</a:t>
            </a:r>
          </a:p>
        </p:txBody>
      </p:sp>
      <p:graphicFrame>
        <p:nvGraphicFramePr>
          <p:cNvPr id="5" name="Content Placeholder 2">
            <a:extLst>
              <a:ext uri="{FF2B5EF4-FFF2-40B4-BE49-F238E27FC236}">
                <a16:creationId xmlns:a16="http://schemas.microsoft.com/office/drawing/2014/main" id="{D12720B5-7368-460F-B4BC-01D036DF06FC}"/>
              </a:ext>
            </a:extLst>
          </p:cNvPr>
          <p:cNvGraphicFramePr>
            <a:graphicFrameLocks noGrp="1"/>
          </p:cNvGraphicFramePr>
          <p:nvPr>
            <p:ph idx="1"/>
            <p:extLst>
              <p:ext uri="{D42A27DB-BD31-4B8C-83A1-F6EECF244321}">
                <p14:modId xmlns:p14="http://schemas.microsoft.com/office/powerpoint/2010/main" val="320466910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35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2B03-42CC-984D-B7DE-D7A4DDA3EA47}"/>
              </a:ext>
            </a:extLst>
          </p:cNvPr>
          <p:cNvSpPr>
            <a:spLocks noGrp="1"/>
          </p:cNvSpPr>
          <p:nvPr>
            <p:ph type="title"/>
          </p:nvPr>
        </p:nvSpPr>
        <p:spPr/>
        <p:txBody>
          <a:bodyPr/>
          <a:lstStyle/>
          <a:p>
            <a:r>
              <a:rPr lang="en-US" u="sng" dirty="0"/>
              <a:t>Activity 2</a:t>
            </a:r>
          </a:p>
        </p:txBody>
      </p:sp>
      <p:sp>
        <p:nvSpPr>
          <p:cNvPr id="3" name="Content Placeholder 2">
            <a:extLst>
              <a:ext uri="{FF2B5EF4-FFF2-40B4-BE49-F238E27FC236}">
                <a16:creationId xmlns:a16="http://schemas.microsoft.com/office/drawing/2014/main" id="{CD31C480-AA3B-CB48-818F-9A1CDFB94074}"/>
              </a:ext>
            </a:extLst>
          </p:cNvPr>
          <p:cNvSpPr>
            <a:spLocks noGrp="1"/>
          </p:cNvSpPr>
          <p:nvPr>
            <p:ph idx="1"/>
          </p:nvPr>
        </p:nvSpPr>
        <p:spPr/>
        <p:txBody>
          <a:bodyPr/>
          <a:lstStyle/>
          <a:p>
            <a:r>
              <a:rPr lang="en-US" dirty="0"/>
              <a:t>Find similarities between Anglo Saxon English and Modern English</a:t>
            </a:r>
          </a:p>
          <a:p>
            <a:endParaRPr lang="en-US" dirty="0"/>
          </a:p>
          <a:p>
            <a:r>
              <a:rPr lang="en-US" dirty="0"/>
              <a:t>Play Pictionary with the Anglo Saxon words. </a:t>
            </a:r>
          </a:p>
          <a:p>
            <a:endParaRPr lang="en-US" dirty="0"/>
          </a:p>
          <a:p>
            <a:r>
              <a:rPr lang="en-US" dirty="0"/>
              <a:t>Research into Anglo Saxon words now used in Modern English – wordsearch translation Modern English –&gt; Anglo Saxon</a:t>
            </a:r>
          </a:p>
        </p:txBody>
      </p:sp>
    </p:spTree>
    <p:extLst>
      <p:ext uri="{BB962C8B-B14F-4D97-AF65-F5344CB8AC3E}">
        <p14:creationId xmlns:p14="http://schemas.microsoft.com/office/powerpoint/2010/main" val="28628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90F4-ED0B-0F40-98C9-9291FCB214D8}"/>
              </a:ext>
            </a:extLst>
          </p:cNvPr>
          <p:cNvSpPr>
            <a:spLocks noGrp="1"/>
          </p:cNvSpPr>
          <p:nvPr>
            <p:ph type="title"/>
          </p:nvPr>
        </p:nvSpPr>
        <p:spPr>
          <a:xfrm>
            <a:off x="838200" y="2833725"/>
            <a:ext cx="10515600" cy="1838288"/>
          </a:xfrm>
        </p:spPr>
        <p:txBody>
          <a:bodyPr>
            <a:noAutofit/>
          </a:bodyPr>
          <a:lstStyle/>
          <a:p>
            <a:pPr algn="ctr"/>
            <a:r>
              <a:rPr lang="en-GB" sz="1800" dirty="0" err="1">
                <a:solidFill>
                  <a:srgbClr val="FF0000"/>
                </a:solidFill>
                <a:latin typeface="+mn-lt"/>
              </a:rPr>
              <a:t>Fæder</a:t>
            </a:r>
            <a:r>
              <a:rPr lang="en-GB" sz="1800" dirty="0">
                <a:solidFill>
                  <a:srgbClr val="FF0000"/>
                </a:solidFill>
                <a:latin typeface="+mn-lt"/>
              </a:rPr>
              <a:t> </a:t>
            </a:r>
            <a:r>
              <a:rPr lang="en-GB" sz="1800" dirty="0" err="1">
                <a:solidFill>
                  <a:srgbClr val="FF0000"/>
                </a:solidFill>
                <a:latin typeface="+mn-lt"/>
              </a:rPr>
              <a:t>ure</a:t>
            </a:r>
            <a:r>
              <a:rPr lang="en-GB" sz="1800" dirty="0">
                <a:solidFill>
                  <a:srgbClr val="FF0000"/>
                </a:solidFill>
                <a:latin typeface="+mn-lt"/>
              </a:rPr>
              <a:t>, </a:t>
            </a:r>
            <a:r>
              <a:rPr lang="en-GB" sz="1800" dirty="0" err="1">
                <a:solidFill>
                  <a:srgbClr val="FF0000"/>
                </a:solidFill>
                <a:latin typeface="+mn-lt"/>
              </a:rPr>
              <a:t>ðu</a:t>
            </a:r>
            <a:r>
              <a:rPr lang="en-GB" sz="1800" dirty="0">
                <a:solidFill>
                  <a:srgbClr val="FF0000"/>
                </a:solidFill>
                <a:latin typeface="+mn-lt"/>
              </a:rPr>
              <a:t> </a:t>
            </a:r>
            <a:r>
              <a:rPr lang="en-GB" sz="1800" dirty="0" err="1">
                <a:solidFill>
                  <a:srgbClr val="FF0000"/>
                </a:solidFill>
                <a:latin typeface="+mn-lt"/>
              </a:rPr>
              <a:t>ðe</a:t>
            </a:r>
            <a:r>
              <a:rPr lang="en-GB" sz="1800" dirty="0">
                <a:solidFill>
                  <a:srgbClr val="FF0000"/>
                </a:solidFill>
                <a:latin typeface="+mn-lt"/>
              </a:rPr>
              <a:t> </a:t>
            </a:r>
            <a:r>
              <a:rPr lang="en-GB" sz="1800" dirty="0" err="1">
                <a:solidFill>
                  <a:srgbClr val="FF0000"/>
                </a:solidFill>
                <a:latin typeface="+mn-lt"/>
              </a:rPr>
              <a:t>eart</a:t>
            </a:r>
            <a:r>
              <a:rPr lang="en-GB" sz="1800" dirty="0">
                <a:solidFill>
                  <a:srgbClr val="FF0000"/>
                </a:solidFill>
                <a:latin typeface="+mn-lt"/>
              </a:rPr>
              <a:t> on </a:t>
            </a:r>
            <a:r>
              <a:rPr lang="en-GB" sz="1800" dirty="0" err="1">
                <a:solidFill>
                  <a:srgbClr val="FF0000"/>
                </a:solidFill>
                <a:latin typeface="+mn-lt"/>
              </a:rPr>
              <a:t>heofonum</a:t>
            </a:r>
            <a:r>
              <a:rPr lang="en-GB" sz="1800" dirty="0">
                <a:solidFill>
                  <a:srgbClr val="FF0000"/>
                </a:solidFill>
                <a:latin typeface="+mn-lt"/>
              </a:rPr>
              <a:t>,</a:t>
            </a:r>
            <a:br>
              <a:rPr lang="en-GB" sz="1800" dirty="0">
                <a:solidFill>
                  <a:srgbClr val="FF0000"/>
                </a:solidFill>
                <a:latin typeface="+mn-lt"/>
              </a:rPr>
            </a:br>
            <a:r>
              <a:rPr lang="en-GB" sz="1800" i="1" dirty="0">
                <a:latin typeface="+mn-lt"/>
              </a:rPr>
              <a:t>Father our, thou that art in the heavens</a:t>
            </a:r>
            <a:r>
              <a:rPr lang="en-GB" sz="1800" dirty="0">
                <a:latin typeface="+mn-lt"/>
              </a:rPr>
              <a:t>,</a:t>
            </a:r>
            <a:br>
              <a:rPr lang="en-GB" sz="1800" dirty="0">
                <a:latin typeface="+mn-lt"/>
              </a:rPr>
            </a:br>
            <a:r>
              <a:rPr lang="en-GB" sz="1800" dirty="0">
                <a:solidFill>
                  <a:srgbClr val="FF0000"/>
                </a:solidFill>
                <a:latin typeface="+mn-lt"/>
              </a:rPr>
              <a:t>Si </a:t>
            </a:r>
            <a:r>
              <a:rPr lang="en-GB" sz="1800" dirty="0" err="1">
                <a:solidFill>
                  <a:srgbClr val="FF0000"/>
                </a:solidFill>
                <a:latin typeface="+mn-lt"/>
              </a:rPr>
              <a:t>ðin</a:t>
            </a:r>
            <a:r>
              <a:rPr lang="en-GB" sz="1800" dirty="0">
                <a:solidFill>
                  <a:srgbClr val="FF0000"/>
                </a:solidFill>
                <a:latin typeface="+mn-lt"/>
              </a:rPr>
              <a:t> </a:t>
            </a:r>
            <a:r>
              <a:rPr lang="en-GB" sz="1800" dirty="0" err="1">
                <a:solidFill>
                  <a:srgbClr val="FF0000"/>
                </a:solidFill>
                <a:latin typeface="+mn-lt"/>
              </a:rPr>
              <a:t>nama</a:t>
            </a:r>
            <a:r>
              <a:rPr lang="en-GB" sz="1800" dirty="0">
                <a:solidFill>
                  <a:srgbClr val="FF0000"/>
                </a:solidFill>
                <a:latin typeface="+mn-lt"/>
              </a:rPr>
              <a:t> </a:t>
            </a:r>
            <a:r>
              <a:rPr lang="en-GB" sz="1800" dirty="0" err="1">
                <a:solidFill>
                  <a:srgbClr val="FF0000"/>
                </a:solidFill>
                <a:latin typeface="+mn-lt"/>
              </a:rPr>
              <a:t>gehalgod</a:t>
            </a:r>
            <a:r>
              <a:rPr lang="en-GB" sz="1800" dirty="0">
                <a:solidFill>
                  <a:srgbClr val="FF0000"/>
                </a:solidFill>
                <a:latin typeface="+mn-lt"/>
              </a:rPr>
              <a:t>.</a:t>
            </a:r>
            <a:br>
              <a:rPr lang="en-GB" sz="1800" dirty="0">
                <a:solidFill>
                  <a:srgbClr val="FF0000"/>
                </a:solidFill>
                <a:latin typeface="+mn-lt"/>
              </a:rPr>
            </a:br>
            <a:r>
              <a:rPr lang="en-GB" sz="1800" i="1" dirty="0">
                <a:latin typeface="+mn-lt"/>
              </a:rPr>
              <a:t>be thy name hallowed.</a:t>
            </a:r>
            <a:br>
              <a:rPr lang="en-GB" sz="1800" dirty="0">
                <a:latin typeface="+mn-lt"/>
              </a:rPr>
            </a:br>
            <a:r>
              <a:rPr lang="en-GB" sz="1800" dirty="0" err="1">
                <a:solidFill>
                  <a:srgbClr val="FF0000"/>
                </a:solidFill>
                <a:latin typeface="+mn-lt"/>
              </a:rPr>
              <a:t>Tobecume</a:t>
            </a:r>
            <a:r>
              <a:rPr lang="en-GB" sz="1800" dirty="0">
                <a:solidFill>
                  <a:srgbClr val="FF0000"/>
                </a:solidFill>
                <a:latin typeface="+mn-lt"/>
              </a:rPr>
              <a:t> </a:t>
            </a:r>
            <a:r>
              <a:rPr lang="en-GB" sz="1800" dirty="0" err="1">
                <a:solidFill>
                  <a:srgbClr val="FF0000"/>
                </a:solidFill>
                <a:latin typeface="+mn-lt"/>
              </a:rPr>
              <a:t>ðin</a:t>
            </a:r>
            <a:r>
              <a:rPr lang="en-GB" sz="1800" dirty="0">
                <a:solidFill>
                  <a:srgbClr val="FF0000"/>
                </a:solidFill>
                <a:latin typeface="+mn-lt"/>
              </a:rPr>
              <a:t> rice,</a:t>
            </a:r>
            <a:br>
              <a:rPr lang="en-GB" sz="1800" dirty="0">
                <a:solidFill>
                  <a:srgbClr val="FF0000"/>
                </a:solidFill>
                <a:latin typeface="+mn-lt"/>
              </a:rPr>
            </a:br>
            <a:r>
              <a:rPr lang="en-GB" sz="1800" i="1" dirty="0">
                <a:latin typeface="+mn-lt"/>
              </a:rPr>
              <a:t>may it come, thy kingdom</a:t>
            </a:r>
            <a:r>
              <a:rPr lang="en-GB" sz="1800" dirty="0">
                <a:latin typeface="+mn-lt"/>
              </a:rPr>
              <a:t>,</a:t>
            </a:r>
            <a:br>
              <a:rPr lang="en-GB" sz="1800" dirty="0">
                <a:latin typeface="+mn-lt"/>
              </a:rPr>
            </a:br>
            <a:r>
              <a:rPr lang="en-GB" sz="1800" dirty="0" err="1">
                <a:solidFill>
                  <a:srgbClr val="FF0000"/>
                </a:solidFill>
                <a:latin typeface="+mn-lt"/>
              </a:rPr>
              <a:t>Gewurde</a:t>
            </a:r>
            <a:r>
              <a:rPr lang="en-GB" sz="1800" dirty="0">
                <a:solidFill>
                  <a:srgbClr val="FF0000"/>
                </a:solidFill>
                <a:latin typeface="+mn-lt"/>
              </a:rPr>
              <a:t> </a:t>
            </a:r>
            <a:r>
              <a:rPr lang="en-GB" sz="1800" dirty="0" err="1">
                <a:solidFill>
                  <a:srgbClr val="FF0000"/>
                </a:solidFill>
                <a:latin typeface="+mn-lt"/>
              </a:rPr>
              <a:t>ðin</a:t>
            </a:r>
            <a:r>
              <a:rPr lang="en-GB" sz="1800" dirty="0">
                <a:solidFill>
                  <a:srgbClr val="FF0000"/>
                </a:solidFill>
                <a:latin typeface="+mn-lt"/>
              </a:rPr>
              <a:t> </a:t>
            </a:r>
            <a:r>
              <a:rPr lang="en-GB" sz="1800" dirty="0" err="1">
                <a:solidFill>
                  <a:srgbClr val="FF0000"/>
                </a:solidFill>
                <a:latin typeface="+mn-lt"/>
              </a:rPr>
              <a:t>willa</a:t>
            </a:r>
            <a:r>
              <a:rPr lang="en-GB" sz="1800" dirty="0">
                <a:solidFill>
                  <a:srgbClr val="FF0000"/>
                </a:solidFill>
                <a:latin typeface="+mn-lt"/>
              </a:rPr>
              <a:t> on </a:t>
            </a:r>
            <a:r>
              <a:rPr lang="en-GB" sz="1800" dirty="0" err="1">
                <a:solidFill>
                  <a:srgbClr val="FF0000"/>
                </a:solidFill>
                <a:latin typeface="+mn-lt"/>
              </a:rPr>
              <a:t>eorþan</a:t>
            </a:r>
            <a:r>
              <a:rPr lang="en-GB" sz="1800" dirty="0">
                <a:solidFill>
                  <a:srgbClr val="FF0000"/>
                </a:solidFill>
                <a:latin typeface="+mn-lt"/>
              </a:rPr>
              <a:t>,</a:t>
            </a:r>
            <a:br>
              <a:rPr lang="en-GB" sz="1800" dirty="0">
                <a:latin typeface="+mn-lt"/>
              </a:rPr>
            </a:br>
            <a:r>
              <a:rPr lang="en-GB" sz="1800" i="1" dirty="0">
                <a:latin typeface="+mn-lt"/>
              </a:rPr>
              <a:t>may it be realised, thy will on the earth</a:t>
            </a:r>
            <a:r>
              <a:rPr lang="en-GB" sz="1800" dirty="0">
                <a:latin typeface="+mn-lt"/>
              </a:rPr>
              <a:t>,</a:t>
            </a:r>
            <a:br>
              <a:rPr lang="en-GB" sz="1800" dirty="0">
                <a:latin typeface="+mn-lt"/>
              </a:rPr>
            </a:br>
            <a:r>
              <a:rPr lang="en-GB" sz="1800" dirty="0" err="1">
                <a:solidFill>
                  <a:srgbClr val="FF0000"/>
                </a:solidFill>
                <a:latin typeface="+mn-lt"/>
              </a:rPr>
              <a:t>swa</a:t>
            </a:r>
            <a:r>
              <a:rPr lang="en-GB" sz="1800" dirty="0">
                <a:solidFill>
                  <a:srgbClr val="FF0000"/>
                </a:solidFill>
                <a:latin typeface="+mn-lt"/>
              </a:rPr>
              <a:t> </a:t>
            </a:r>
            <a:r>
              <a:rPr lang="en-GB" sz="1800" dirty="0" err="1">
                <a:solidFill>
                  <a:srgbClr val="FF0000"/>
                </a:solidFill>
                <a:latin typeface="+mn-lt"/>
              </a:rPr>
              <a:t>swa</a:t>
            </a:r>
            <a:r>
              <a:rPr lang="en-GB" sz="1800" dirty="0">
                <a:solidFill>
                  <a:srgbClr val="FF0000"/>
                </a:solidFill>
                <a:latin typeface="+mn-lt"/>
              </a:rPr>
              <a:t> on </a:t>
            </a:r>
            <a:r>
              <a:rPr lang="en-GB" sz="1800" dirty="0" err="1">
                <a:solidFill>
                  <a:srgbClr val="FF0000"/>
                </a:solidFill>
                <a:latin typeface="+mn-lt"/>
              </a:rPr>
              <a:t>heofonum</a:t>
            </a:r>
            <a:r>
              <a:rPr lang="en-GB" sz="1800" dirty="0">
                <a:solidFill>
                  <a:srgbClr val="FF0000"/>
                </a:solidFill>
                <a:latin typeface="+mn-lt"/>
              </a:rPr>
              <a:t>.</a:t>
            </a:r>
            <a:br>
              <a:rPr lang="en-GB" sz="1800" dirty="0">
                <a:latin typeface="+mn-lt"/>
              </a:rPr>
            </a:br>
            <a:r>
              <a:rPr lang="en-GB" sz="1800" i="1" dirty="0">
                <a:latin typeface="+mn-lt"/>
              </a:rPr>
              <a:t>as also in the heavens</a:t>
            </a:r>
            <a:r>
              <a:rPr lang="en-GB" sz="1800" dirty="0">
                <a:latin typeface="+mn-lt"/>
              </a:rPr>
              <a:t>.</a:t>
            </a:r>
            <a:br>
              <a:rPr lang="en-GB" sz="1800" dirty="0">
                <a:latin typeface="+mn-lt"/>
              </a:rPr>
            </a:br>
            <a:r>
              <a:rPr lang="en-GB" sz="1800" dirty="0" err="1">
                <a:solidFill>
                  <a:srgbClr val="FF0000"/>
                </a:solidFill>
                <a:latin typeface="+mn-lt"/>
              </a:rPr>
              <a:t>Urne</a:t>
            </a:r>
            <a:r>
              <a:rPr lang="en-GB" sz="1800" dirty="0">
                <a:solidFill>
                  <a:srgbClr val="FF0000"/>
                </a:solidFill>
                <a:latin typeface="+mn-lt"/>
              </a:rPr>
              <a:t> </a:t>
            </a:r>
            <a:r>
              <a:rPr lang="en-GB" sz="1800" dirty="0" err="1">
                <a:solidFill>
                  <a:srgbClr val="FF0000"/>
                </a:solidFill>
                <a:latin typeface="+mn-lt"/>
              </a:rPr>
              <a:t>gedæghwamlican</a:t>
            </a:r>
            <a:r>
              <a:rPr lang="en-GB" sz="1800" dirty="0">
                <a:solidFill>
                  <a:srgbClr val="FF0000"/>
                </a:solidFill>
                <a:latin typeface="+mn-lt"/>
              </a:rPr>
              <a:t> </a:t>
            </a:r>
            <a:r>
              <a:rPr lang="en-GB" sz="1800" dirty="0" err="1">
                <a:solidFill>
                  <a:srgbClr val="FF0000"/>
                </a:solidFill>
                <a:latin typeface="+mn-lt"/>
              </a:rPr>
              <a:t>hlaf</a:t>
            </a:r>
            <a:r>
              <a:rPr lang="en-GB" sz="1800" dirty="0">
                <a:solidFill>
                  <a:srgbClr val="FF0000"/>
                </a:solidFill>
                <a:latin typeface="+mn-lt"/>
              </a:rPr>
              <a:t> </a:t>
            </a:r>
            <a:r>
              <a:rPr lang="en-GB" sz="1800" dirty="0" err="1">
                <a:solidFill>
                  <a:srgbClr val="FF0000"/>
                </a:solidFill>
                <a:latin typeface="+mn-lt"/>
              </a:rPr>
              <a:t>syle</a:t>
            </a:r>
            <a:r>
              <a:rPr lang="en-GB" sz="1800" dirty="0">
                <a:solidFill>
                  <a:srgbClr val="FF0000"/>
                </a:solidFill>
                <a:latin typeface="+mn-lt"/>
              </a:rPr>
              <a:t> us </a:t>
            </a:r>
            <a:r>
              <a:rPr lang="en-GB" sz="1800" dirty="0" err="1">
                <a:solidFill>
                  <a:srgbClr val="FF0000"/>
                </a:solidFill>
                <a:latin typeface="+mn-lt"/>
              </a:rPr>
              <a:t>todæg</a:t>
            </a:r>
            <a:r>
              <a:rPr lang="en-GB" sz="1800" dirty="0">
                <a:solidFill>
                  <a:srgbClr val="FF0000"/>
                </a:solidFill>
                <a:latin typeface="+mn-lt"/>
              </a:rPr>
              <a:t>.</a:t>
            </a:r>
            <a:br>
              <a:rPr lang="en-GB" sz="1800" dirty="0">
                <a:solidFill>
                  <a:srgbClr val="FF0000"/>
                </a:solidFill>
                <a:latin typeface="+mn-lt"/>
              </a:rPr>
            </a:br>
            <a:r>
              <a:rPr lang="en-GB" sz="1800" i="1" dirty="0">
                <a:latin typeface="+mn-lt"/>
              </a:rPr>
              <a:t>Our daily loaf give us today</a:t>
            </a:r>
            <a:r>
              <a:rPr lang="en-GB" sz="1800" dirty="0">
                <a:latin typeface="+mn-lt"/>
              </a:rPr>
              <a:t>.</a:t>
            </a:r>
            <a:br>
              <a:rPr lang="en-GB" sz="1800" dirty="0">
                <a:latin typeface="+mn-lt"/>
              </a:rPr>
            </a:br>
            <a:r>
              <a:rPr lang="en-GB" sz="1800" dirty="0">
                <a:solidFill>
                  <a:srgbClr val="FF0000"/>
                </a:solidFill>
                <a:latin typeface="+mn-lt"/>
              </a:rPr>
              <a:t>And </a:t>
            </a:r>
            <a:r>
              <a:rPr lang="en-GB" sz="1800" dirty="0" err="1">
                <a:solidFill>
                  <a:srgbClr val="FF0000"/>
                </a:solidFill>
                <a:latin typeface="+mn-lt"/>
              </a:rPr>
              <a:t>forgyf</a:t>
            </a:r>
            <a:r>
              <a:rPr lang="en-GB" sz="1800" dirty="0">
                <a:solidFill>
                  <a:srgbClr val="FF0000"/>
                </a:solidFill>
                <a:latin typeface="+mn-lt"/>
              </a:rPr>
              <a:t> us </a:t>
            </a:r>
            <a:r>
              <a:rPr lang="en-GB" sz="1800" dirty="0" err="1">
                <a:solidFill>
                  <a:srgbClr val="FF0000"/>
                </a:solidFill>
                <a:latin typeface="+mn-lt"/>
              </a:rPr>
              <a:t>ure</a:t>
            </a:r>
            <a:r>
              <a:rPr lang="en-GB" sz="1800" dirty="0">
                <a:solidFill>
                  <a:srgbClr val="FF0000"/>
                </a:solidFill>
                <a:latin typeface="+mn-lt"/>
              </a:rPr>
              <a:t> </a:t>
            </a:r>
            <a:r>
              <a:rPr lang="en-GB" sz="1800" dirty="0" err="1">
                <a:solidFill>
                  <a:srgbClr val="FF0000"/>
                </a:solidFill>
                <a:latin typeface="+mn-lt"/>
              </a:rPr>
              <a:t>gyltas</a:t>
            </a:r>
            <a:r>
              <a:rPr lang="en-GB" sz="1800" dirty="0">
                <a:solidFill>
                  <a:srgbClr val="FF0000"/>
                </a:solidFill>
                <a:latin typeface="+mn-lt"/>
              </a:rPr>
              <a:t>,</a:t>
            </a:r>
            <a:br>
              <a:rPr lang="en-GB" sz="1800" dirty="0">
                <a:latin typeface="+mn-lt"/>
              </a:rPr>
            </a:br>
            <a:r>
              <a:rPr lang="en-GB" sz="1800" i="1" dirty="0">
                <a:latin typeface="+mn-lt"/>
              </a:rPr>
              <a:t>And forgive us our guilts</a:t>
            </a:r>
            <a:br>
              <a:rPr lang="en-GB" sz="1800" dirty="0">
                <a:latin typeface="+mn-lt"/>
              </a:rPr>
            </a:br>
            <a:r>
              <a:rPr lang="en-GB" sz="1800" dirty="0" err="1">
                <a:solidFill>
                  <a:srgbClr val="FF0000"/>
                </a:solidFill>
                <a:latin typeface="+mn-lt"/>
              </a:rPr>
              <a:t>swa</a:t>
            </a:r>
            <a:r>
              <a:rPr lang="en-GB" sz="1800" dirty="0">
                <a:solidFill>
                  <a:srgbClr val="FF0000"/>
                </a:solidFill>
                <a:latin typeface="+mn-lt"/>
              </a:rPr>
              <a:t> </a:t>
            </a:r>
            <a:r>
              <a:rPr lang="en-GB" sz="1800" dirty="0" err="1">
                <a:solidFill>
                  <a:srgbClr val="FF0000"/>
                </a:solidFill>
                <a:latin typeface="+mn-lt"/>
              </a:rPr>
              <a:t>swa</a:t>
            </a:r>
            <a:r>
              <a:rPr lang="en-GB" sz="1800" dirty="0">
                <a:solidFill>
                  <a:srgbClr val="FF0000"/>
                </a:solidFill>
                <a:latin typeface="+mn-lt"/>
              </a:rPr>
              <a:t> we </a:t>
            </a:r>
            <a:r>
              <a:rPr lang="en-GB" sz="1800" dirty="0" err="1">
                <a:solidFill>
                  <a:srgbClr val="FF0000"/>
                </a:solidFill>
                <a:latin typeface="+mn-lt"/>
              </a:rPr>
              <a:t>forgyfaþ</a:t>
            </a:r>
            <a:r>
              <a:rPr lang="en-GB" sz="1800" dirty="0">
                <a:solidFill>
                  <a:srgbClr val="FF0000"/>
                </a:solidFill>
                <a:latin typeface="+mn-lt"/>
              </a:rPr>
              <a:t> </a:t>
            </a:r>
            <a:r>
              <a:rPr lang="en-GB" sz="1800" dirty="0" err="1">
                <a:solidFill>
                  <a:srgbClr val="FF0000"/>
                </a:solidFill>
                <a:latin typeface="+mn-lt"/>
              </a:rPr>
              <a:t>urum</a:t>
            </a:r>
            <a:r>
              <a:rPr lang="en-GB" sz="1800" dirty="0">
                <a:solidFill>
                  <a:srgbClr val="FF0000"/>
                </a:solidFill>
                <a:latin typeface="+mn-lt"/>
              </a:rPr>
              <a:t> </a:t>
            </a:r>
            <a:r>
              <a:rPr lang="en-GB" sz="1800" dirty="0" err="1">
                <a:solidFill>
                  <a:srgbClr val="FF0000"/>
                </a:solidFill>
                <a:latin typeface="+mn-lt"/>
              </a:rPr>
              <a:t>gyltendum</a:t>
            </a:r>
            <a:r>
              <a:rPr lang="en-GB" sz="1800" dirty="0">
                <a:solidFill>
                  <a:srgbClr val="FF0000"/>
                </a:solidFill>
                <a:latin typeface="+mn-lt"/>
              </a:rPr>
              <a:t>.</a:t>
            </a:r>
            <a:br>
              <a:rPr lang="en-GB" sz="1800" dirty="0">
                <a:latin typeface="+mn-lt"/>
              </a:rPr>
            </a:br>
            <a:r>
              <a:rPr lang="en-GB" sz="1800" i="1" dirty="0">
                <a:latin typeface="+mn-lt"/>
              </a:rPr>
              <a:t>as also we forgive those guilty towards us</a:t>
            </a:r>
            <a:r>
              <a:rPr lang="en-GB" sz="1800" dirty="0">
                <a:latin typeface="+mn-lt"/>
              </a:rPr>
              <a:t>.</a:t>
            </a:r>
            <a:br>
              <a:rPr lang="en-GB" sz="1800" dirty="0">
                <a:latin typeface="+mn-lt"/>
              </a:rPr>
            </a:br>
            <a:r>
              <a:rPr lang="en-GB" sz="1800" dirty="0">
                <a:solidFill>
                  <a:srgbClr val="FF0000"/>
                </a:solidFill>
                <a:latin typeface="+mn-lt"/>
              </a:rPr>
              <a:t>And ne </a:t>
            </a:r>
            <a:r>
              <a:rPr lang="en-GB" sz="1800" dirty="0" err="1">
                <a:solidFill>
                  <a:srgbClr val="FF0000"/>
                </a:solidFill>
                <a:latin typeface="+mn-lt"/>
              </a:rPr>
              <a:t>gelæd</a:t>
            </a:r>
            <a:r>
              <a:rPr lang="en-GB" sz="1800" dirty="0">
                <a:solidFill>
                  <a:srgbClr val="FF0000"/>
                </a:solidFill>
                <a:latin typeface="+mn-lt"/>
              </a:rPr>
              <a:t> </a:t>
            </a:r>
            <a:r>
              <a:rPr lang="en-GB" sz="1800" dirty="0" err="1">
                <a:solidFill>
                  <a:srgbClr val="FF0000"/>
                </a:solidFill>
                <a:latin typeface="+mn-lt"/>
              </a:rPr>
              <a:t>ðu</a:t>
            </a:r>
            <a:r>
              <a:rPr lang="en-GB" sz="1800" dirty="0">
                <a:solidFill>
                  <a:srgbClr val="FF0000"/>
                </a:solidFill>
                <a:latin typeface="+mn-lt"/>
              </a:rPr>
              <a:t> us on </a:t>
            </a:r>
            <a:r>
              <a:rPr lang="en-GB" sz="1800" dirty="0" err="1">
                <a:solidFill>
                  <a:srgbClr val="FF0000"/>
                </a:solidFill>
                <a:latin typeface="+mn-lt"/>
              </a:rPr>
              <a:t>costnunge</a:t>
            </a:r>
            <a:r>
              <a:rPr lang="en-GB" sz="1800" dirty="0">
                <a:solidFill>
                  <a:srgbClr val="FF0000"/>
                </a:solidFill>
                <a:latin typeface="+mn-lt"/>
              </a:rPr>
              <a:t>,</a:t>
            </a:r>
            <a:br>
              <a:rPr lang="en-GB" sz="1800" dirty="0">
                <a:latin typeface="+mn-lt"/>
              </a:rPr>
            </a:br>
            <a:r>
              <a:rPr lang="en-GB" sz="1800" i="1" dirty="0">
                <a:latin typeface="+mn-lt"/>
              </a:rPr>
              <a:t>And do not thou lead us into temptation</a:t>
            </a:r>
            <a:br>
              <a:rPr lang="en-GB" sz="1800" dirty="0">
                <a:latin typeface="+mn-lt"/>
              </a:rPr>
            </a:br>
            <a:r>
              <a:rPr lang="en-GB" sz="1800" dirty="0">
                <a:solidFill>
                  <a:srgbClr val="FF0000"/>
                </a:solidFill>
                <a:latin typeface="+mn-lt"/>
              </a:rPr>
              <a:t>ac </a:t>
            </a:r>
            <a:r>
              <a:rPr lang="en-GB" sz="1800" dirty="0" err="1">
                <a:solidFill>
                  <a:srgbClr val="FF0000"/>
                </a:solidFill>
                <a:latin typeface="+mn-lt"/>
              </a:rPr>
              <a:t>alys</a:t>
            </a:r>
            <a:r>
              <a:rPr lang="en-GB" sz="1800" dirty="0">
                <a:solidFill>
                  <a:srgbClr val="FF0000"/>
                </a:solidFill>
                <a:latin typeface="+mn-lt"/>
              </a:rPr>
              <a:t> us of </a:t>
            </a:r>
            <a:r>
              <a:rPr lang="en-GB" sz="1800" dirty="0" err="1">
                <a:solidFill>
                  <a:srgbClr val="FF0000"/>
                </a:solidFill>
                <a:latin typeface="+mn-lt"/>
              </a:rPr>
              <a:t>yfele</a:t>
            </a:r>
            <a:r>
              <a:rPr lang="en-GB" sz="1800" dirty="0">
                <a:solidFill>
                  <a:srgbClr val="FF0000"/>
                </a:solidFill>
                <a:latin typeface="+mn-lt"/>
              </a:rPr>
              <a:t>.</a:t>
            </a:r>
            <a:br>
              <a:rPr lang="en-GB" sz="1800" dirty="0">
                <a:latin typeface="+mn-lt"/>
              </a:rPr>
            </a:br>
            <a:r>
              <a:rPr lang="en-GB" sz="1800" i="1" dirty="0">
                <a:latin typeface="+mn-lt"/>
              </a:rPr>
              <a:t>But free us from evil.</a:t>
            </a:r>
            <a:br>
              <a:rPr lang="en-GB" sz="1800" dirty="0">
                <a:latin typeface="+mn-lt"/>
              </a:rPr>
            </a:br>
            <a:r>
              <a:rPr lang="en-GB" sz="1800" dirty="0" err="1">
                <a:solidFill>
                  <a:srgbClr val="FF0000"/>
                </a:solidFill>
                <a:latin typeface="+mn-lt"/>
              </a:rPr>
              <a:t>Soþlice</a:t>
            </a:r>
            <a:r>
              <a:rPr lang="en-GB" sz="1800" dirty="0">
                <a:solidFill>
                  <a:srgbClr val="FF0000"/>
                </a:solidFill>
                <a:latin typeface="+mn-lt"/>
              </a:rPr>
              <a:t>.</a:t>
            </a:r>
            <a:br>
              <a:rPr lang="en-GB" sz="1800" dirty="0">
                <a:latin typeface="+mn-lt"/>
              </a:rPr>
            </a:br>
            <a:r>
              <a:rPr lang="en-GB" sz="1800" dirty="0">
                <a:latin typeface="+mn-lt"/>
              </a:rPr>
              <a:t>Verily.</a:t>
            </a:r>
            <a:br>
              <a:rPr lang="en-GB" sz="1800" dirty="0"/>
            </a:br>
            <a:br>
              <a:rPr lang="en-GB" sz="1800" dirty="0"/>
            </a:br>
            <a:r>
              <a:rPr lang="en-GB" sz="1800" dirty="0"/>
              <a:t>[The sounds represented by </a:t>
            </a:r>
            <a:r>
              <a:rPr lang="en-GB" sz="1800" i="1" dirty="0" err="1"/>
              <a:t>ð</a:t>
            </a:r>
            <a:r>
              <a:rPr lang="en-GB" sz="1800" dirty="0"/>
              <a:t> (called ‘eth’) and </a:t>
            </a:r>
            <a:r>
              <a:rPr lang="en-GB" sz="1800" i="1" dirty="0" err="1"/>
              <a:t>þ</a:t>
            </a:r>
            <a:r>
              <a:rPr lang="en-GB" sz="1800" dirty="0"/>
              <a:t> (called ‘thorn’) would be represented in modern English by ‘</a:t>
            </a:r>
            <a:r>
              <a:rPr lang="en-GB" sz="1800" dirty="0" err="1"/>
              <a:t>th</a:t>
            </a:r>
            <a:r>
              <a:rPr lang="en-GB" sz="1800" dirty="0"/>
              <a:t>’] (Literal Translation here) </a:t>
            </a:r>
            <a:br>
              <a:rPr lang="en-GB" sz="4800" dirty="0"/>
            </a:br>
            <a:endParaRPr lang="en-US" sz="4800" dirty="0"/>
          </a:p>
        </p:txBody>
      </p:sp>
      <p:sp>
        <p:nvSpPr>
          <p:cNvPr id="3" name="Rounded Rectangular Callout 2">
            <a:extLst>
              <a:ext uri="{FF2B5EF4-FFF2-40B4-BE49-F238E27FC236}">
                <a16:creationId xmlns:a16="http://schemas.microsoft.com/office/drawing/2014/main" id="{8D6A5A46-16DF-3544-8272-FB2920E211EE}"/>
              </a:ext>
            </a:extLst>
          </p:cNvPr>
          <p:cNvSpPr/>
          <p:nvPr/>
        </p:nvSpPr>
        <p:spPr>
          <a:xfrm>
            <a:off x="166387" y="1207567"/>
            <a:ext cx="2715709" cy="2778646"/>
          </a:xfrm>
          <a:custGeom>
            <a:avLst/>
            <a:gdLst>
              <a:gd name="connsiteX0" fmla="*/ 0 w 2715709"/>
              <a:gd name="connsiteY0" fmla="*/ 452627 h 2778646"/>
              <a:gd name="connsiteX1" fmla="*/ 452627 w 2715709"/>
              <a:gd name="connsiteY1" fmla="*/ 0 h 2778646"/>
              <a:gd name="connsiteX2" fmla="*/ 1584164 w 2715709"/>
              <a:gd name="connsiteY2" fmla="*/ 0 h 2778646"/>
              <a:gd name="connsiteX3" fmla="*/ 1584164 w 2715709"/>
              <a:gd name="connsiteY3" fmla="*/ 0 h 2778646"/>
              <a:gd name="connsiteX4" fmla="*/ 2263091 w 2715709"/>
              <a:gd name="connsiteY4" fmla="*/ 0 h 2778646"/>
              <a:gd name="connsiteX5" fmla="*/ 2263082 w 2715709"/>
              <a:gd name="connsiteY5" fmla="*/ 0 h 2778646"/>
              <a:gd name="connsiteX6" fmla="*/ 2715709 w 2715709"/>
              <a:gd name="connsiteY6" fmla="*/ 452627 h 2778646"/>
              <a:gd name="connsiteX7" fmla="*/ 2715709 w 2715709"/>
              <a:gd name="connsiteY7" fmla="*/ 463108 h 2778646"/>
              <a:gd name="connsiteX8" fmla="*/ 3800255 w 2715709"/>
              <a:gd name="connsiteY8" fmla="*/ -700608 h 2778646"/>
              <a:gd name="connsiteX9" fmla="*/ 2715709 w 2715709"/>
              <a:gd name="connsiteY9" fmla="*/ 1157769 h 2778646"/>
              <a:gd name="connsiteX10" fmla="*/ 2715709 w 2715709"/>
              <a:gd name="connsiteY10" fmla="*/ 2326019 h 2778646"/>
              <a:gd name="connsiteX11" fmla="*/ 2263082 w 2715709"/>
              <a:gd name="connsiteY11" fmla="*/ 2778646 h 2778646"/>
              <a:gd name="connsiteX12" fmla="*/ 2263091 w 2715709"/>
              <a:gd name="connsiteY12" fmla="*/ 2778646 h 2778646"/>
              <a:gd name="connsiteX13" fmla="*/ 1584164 w 2715709"/>
              <a:gd name="connsiteY13" fmla="*/ 2778646 h 2778646"/>
              <a:gd name="connsiteX14" fmla="*/ 1584164 w 2715709"/>
              <a:gd name="connsiteY14" fmla="*/ 2778646 h 2778646"/>
              <a:gd name="connsiteX15" fmla="*/ 452627 w 2715709"/>
              <a:gd name="connsiteY15" fmla="*/ 2778646 h 2778646"/>
              <a:gd name="connsiteX16" fmla="*/ 0 w 2715709"/>
              <a:gd name="connsiteY16" fmla="*/ 2326019 h 2778646"/>
              <a:gd name="connsiteX17" fmla="*/ 0 w 2715709"/>
              <a:gd name="connsiteY17" fmla="*/ 1157769 h 2778646"/>
              <a:gd name="connsiteX18" fmla="*/ 0 w 2715709"/>
              <a:gd name="connsiteY18" fmla="*/ 463108 h 2778646"/>
              <a:gd name="connsiteX19" fmla="*/ 0 w 2715709"/>
              <a:gd name="connsiteY19" fmla="*/ 463108 h 2778646"/>
              <a:gd name="connsiteX20" fmla="*/ 0 w 2715709"/>
              <a:gd name="connsiteY20" fmla="*/ 452627 h 277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5709" h="2778646" fill="none" extrusionOk="0">
                <a:moveTo>
                  <a:pt x="0" y="452627"/>
                </a:moveTo>
                <a:cubicBezTo>
                  <a:pt x="-10826" y="222006"/>
                  <a:pt x="219447" y="12483"/>
                  <a:pt x="452627" y="0"/>
                </a:cubicBezTo>
                <a:cubicBezTo>
                  <a:pt x="692303" y="-71131"/>
                  <a:pt x="1300817" y="-46826"/>
                  <a:pt x="1584164" y="0"/>
                </a:cubicBezTo>
                <a:lnTo>
                  <a:pt x="1584164" y="0"/>
                </a:lnTo>
                <a:cubicBezTo>
                  <a:pt x="1851677" y="14799"/>
                  <a:pt x="2049749" y="-8506"/>
                  <a:pt x="2263091" y="0"/>
                </a:cubicBezTo>
                <a:lnTo>
                  <a:pt x="2263082" y="0"/>
                </a:lnTo>
                <a:cubicBezTo>
                  <a:pt x="2530809" y="35140"/>
                  <a:pt x="2709140" y="206112"/>
                  <a:pt x="2715709" y="452627"/>
                </a:cubicBezTo>
                <a:cubicBezTo>
                  <a:pt x="2716321" y="457209"/>
                  <a:pt x="2716403" y="461561"/>
                  <a:pt x="2715709" y="463108"/>
                </a:cubicBezTo>
                <a:cubicBezTo>
                  <a:pt x="3108224" y="-66979"/>
                  <a:pt x="3526037" y="-359692"/>
                  <a:pt x="3800255" y="-700608"/>
                </a:cubicBezTo>
                <a:cubicBezTo>
                  <a:pt x="3378124" y="195545"/>
                  <a:pt x="2988372" y="871622"/>
                  <a:pt x="2715709" y="1157769"/>
                </a:cubicBezTo>
                <a:cubicBezTo>
                  <a:pt x="2767958" y="1364589"/>
                  <a:pt x="2660553" y="2057114"/>
                  <a:pt x="2715709" y="2326019"/>
                </a:cubicBezTo>
                <a:cubicBezTo>
                  <a:pt x="2754606" y="2600503"/>
                  <a:pt x="2480764" y="2785733"/>
                  <a:pt x="2263082" y="2778646"/>
                </a:cubicBezTo>
                <a:lnTo>
                  <a:pt x="2263091" y="2778646"/>
                </a:lnTo>
                <a:cubicBezTo>
                  <a:pt x="2100712" y="2837908"/>
                  <a:pt x="1704261" y="2736487"/>
                  <a:pt x="1584164" y="2778646"/>
                </a:cubicBezTo>
                <a:lnTo>
                  <a:pt x="1584164" y="2778646"/>
                </a:lnTo>
                <a:cubicBezTo>
                  <a:pt x="1067825" y="2791435"/>
                  <a:pt x="699528" y="2755981"/>
                  <a:pt x="452627" y="2778646"/>
                </a:cubicBezTo>
                <a:cubicBezTo>
                  <a:pt x="196730" y="2776377"/>
                  <a:pt x="7503" y="2568620"/>
                  <a:pt x="0" y="2326019"/>
                </a:cubicBezTo>
                <a:cubicBezTo>
                  <a:pt x="21842" y="2165304"/>
                  <a:pt x="95097" y="1459682"/>
                  <a:pt x="0" y="1157769"/>
                </a:cubicBezTo>
                <a:cubicBezTo>
                  <a:pt x="-5368" y="826922"/>
                  <a:pt x="25955" y="797974"/>
                  <a:pt x="0" y="463108"/>
                </a:cubicBezTo>
                <a:lnTo>
                  <a:pt x="0" y="463108"/>
                </a:lnTo>
                <a:cubicBezTo>
                  <a:pt x="-938" y="458631"/>
                  <a:pt x="-497" y="454847"/>
                  <a:pt x="0" y="452627"/>
                </a:cubicBezTo>
                <a:close/>
              </a:path>
              <a:path w="2715709" h="2778646" stroke="0" extrusionOk="0">
                <a:moveTo>
                  <a:pt x="0" y="452627"/>
                </a:moveTo>
                <a:cubicBezTo>
                  <a:pt x="-18522" y="191223"/>
                  <a:pt x="185946" y="6269"/>
                  <a:pt x="452627" y="0"/>
                </a:cubicBezTo>
                <a:cubicBezTo>
                  <a:pt x="626994" y="-51652"/>
                  <a:pt x="1435617" y="-95374"/>
                  <a:pt x="1584164" y="0"/>
                </a:cubicBezTo>
                <a:lnTo>
                  <a:pt x="1584164" y="0"/>
                </a:lnTo>
                <a:cubicBezTo>
                  <a:pt x="1654197" y="13375"/>
                  <a:pt x="1964977" y="50665"/>
                  <a:pt x="2263091" y="0"/>
                </a:cubicBezTo>
                <a:lnTo>
                  <a:pt x="2263082" y="0"/>
                </a:lnTo>
                <a:cubicBezTo>
                  <a:pt x="2493858" y="-10506"/>
                  <a:pt x="2719880" y="204641"/>
                  <a:pt x="2715709" y="452627"/>
                </a:cubicBezTo>
                <a:cubicBezTo>
                  <a:pt x="2716088" y="454448"/>
                  <a:pt x="2714801" y="461887"/>
                  <a:pt x="2715709" y="463108"/>
                </a:cubicBezTo>
                <a:cubicBezTo>
                  <a:pt x="3191916" y="-131062"/>
                  <a:pt x="3550577" y="-227100"/>
                  <a:pt x="3800255" y="-700608"/>
                </a:cubicBezTo>
                <a:cubicBezTo>
                  <a:pt x="3571806" y="-404847"/>
                  <a:pt x="3264304" y="385303"/>
                  <a:pt x="2715709" y="1157769"/>
                </a:cubicBezTo>
                <a:cubicBezTo>
                  <a:pt x="2740428" y="1675746"/>
                  <a:pt x="2689691" y="1807630"/>
                  <a:pt x="2715709" y="2326019"/>
                </a:cubicBezTo>
                <a:cubicBezTo>
                  <a:pt x="2667791" y="2568248"/>
                  <a:pt x="2533400" y="2795280"/>
                  <a:pt x="2263082" y="2778646"/>
                </a:cubicBezTo>
                <a:lnTo>
                  <a:pt x="2263091" y="2778646"/>
                </a:lnTo>
                <a:cubicBezTo>
                  <a:pt x="1983733" y="2776834"/>
                  <a:pt x="1905634" y="2795421"/>
                  <a:pt x="1584164" y="2778646"/>
                </a:cubicBezTo>
                <a:lnTo>
                  <a:pt x="1584164" y="2778646"/>
                </a:lnTo>
                <a:cubicBezTo>
                  <a:pt x="1220774" y="2678267"/>
                  <a:pt x="885260" y="2794794"/>
                  <a:pt x="452627" y="2778646"/>
                </a:cubicBezTo>
                <a:cubicBezTo>
                  <a:pt x="207726" y="2774200"/>
                  <a:pt x="650" y="2572941"/>
                  <a:pt x="0" y="2326019"/>
                </a:cubicBezTo>
                <a:cubicBezTo>
                  <a:pt x="69023" y="2092745"/>
                  <a:pt x="-19469" y="1460678"/>
                  <a:pt x="0" y="1157769"/>
                </a:cubicBezTo>
                <a:cubicBezTo>
                  <a:pt x="28057" y="867521"/>
                  <a:pt x="-37692" y="741124"/>
                  <a:pt x="0" y="463108"/>
                </a:cubicBezTo>
                <a:lnTo>
                  <a:pt x="0" y="463108"/>
                </a:lnTo>
                <a:cubicBezTo>
                  <a:pt x="-191" y="460716"/>
                  <a:pt x="-168" y="454221"/>
                  <a:pt x="0" y="452627"/>
                </a:cubicBezTo>
                <a:close/>
              </a:path>
            </a:pathLst>
          </a:custGeom>
          <a:ln w="38100">
            <a:extLst>
              <a:ext uri="{C807C97D-BFC1-408E-A445-0C87EB9F89A2}">
                <ask:lineSketchStyleProps xmlns:ask="http://schemas.microsoft.com/office/drawing/2018/sketchyshapes" sd="1219033472">
                  <a:prstGeom prst="wedgeRoundRectCallout">
                    <a:avLst>
                      <a:gd name="adj1" fmla="val 89936"/>
                      <a:gd name="adj2" fmla="val -75214"/>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BDD68B2-4B1D-4048-A848-BD2EA5B6AA3F}"/>
              </a:ext>
            </a:extLst>
          </p:cNvPr>
          <p:cNvSpPr txBox="1"/>
          <p:nvPr/>
        </p:nvSpPr>
        <p:spPr>
          <a:xfrm>
            <a:off x="465178" y="1304228"/>
            <a:ext cx="2118125" cy="2585323"/>
          </a:xfrm>
          <a:prstGeom prst="rect">
            <a:avLst/>
          </a:prstGeom>
          <a:noFill/>
        </p:spPr>
        <p:txBody>
          <a:bodyPr wrap="square" rtlCol="0">
            <a:spAutoFit/>
          </a:bodyPr>
          <a:lstStyle/>
          <a:p>
            <a:pPr algn="ctr"/>
            <a:r>
              <a:rPr lang="en-US" dirty="0"/>
              <a:t>Which words could you recognize from the Anglo Saxon? </a:t>
            </a:r>
          </a:p>
          <a:p>
            <a:pPr algn="ctr"/>
            <a:endParaRPr lang="en-US" dirty="0"/>
          </a:p>
          <a:p>
            <a:pPr algn="ctr"/>
            <a:r>
              <a:rPr lang="en-US" dirty="0"/>
              <a:t>What similarities and differences can you see between the Anglo Saxon and the Modern English?</a:t>
            </a:r>
          </a:p>
        </p:txBody>
      </p:sp>
    </p:spTree>
    <p:extLst>
      <p:ext uri="{BB962C8B-B14F-4D97-AF65-F5344CB8AC3E}">
        <p14:creationId xmlns:p14="http://schemas.microsoft.com/office/powerpoint/2010/main" val="255262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373B-597A-304C-BC7A-FE867CEC375B}"/>
              </a:ext>
            </a:extLst>
          </p:cNvPr>
          <p:cNvSpPr>
            <a:spLocks noGrp="1"/>
          </p:cNvSpPr>
          <p:nvPr>
            <p:ph type="title"/>
          </p:nvPr>
        </p:nvSpPr>
        <p:spPr/>
        <p:txBody>
          <a:bodyPr/>
          <a:lstStyle/>
          <a:p>
            <a:r>
              <a:rPr lang="en-US" dirty="0"/>
              <a:t>Let’s look at some of the words from the Lord’s Prayer</a:t>
            </a:r>
          </a:p>
        </p:txBody>
      </p:sp>
      <p:sp>
        <p:nvSpPr>
          <p:cNvPr id="3" name="Content Placeholder 2">
            <a:extLst>
              <a:ext uri="{FF2B5EF4-FFF2-40B4-BE49-F238E27FC236}">
                <a16:creationId xmlns:a16="http://schemas.microsoft.com/office/drawing/2014/main" id="{7DB7CBB6-0F62-E241-9CC2-D476C4C1A4FC}"/>
              </a:ext>
            </a:extLst>
          </p:cNvPr>
          <p:cNvSpPr>
            <a:spLocks noGrp="1"/>
          </p:cNvSpPr>
          <p:nvPr>
            <p:ph idx="1"/>
          </p:nvPr>
        </p:nvSpPr>
        <p:spPr/>
        <p:txBody>
          <a:bodyPr/>
          <a:lstStyle/>
          <a:p>
            <a:r>
              <a:rPr lang="en-US" dirty="0"/>
              <a:t>Can you match them up?</a:t>
            </a:r>
          </a:p>
        </p:txBody>
      </p:sp>
      <p:sp>
        <p:nvSpPr>
          <p:cNvPr id="4" name="TextBox 3">
            <a:extLst>
              <a:ext uri="{FF2B5EF4-FFF2-40B4-BE49-F238E27FC236}">
                <a16:creationId xmlns:a16="http://schemas.microsoft.com/office/drawing/2014/main" id="{24264B63-04B9-0F4D-9D34-45E16F10367B}"/>
              </a:ext>
            </a:extLst>
          </p:cNvPr>
          <p:cNvSpPr txBox="1"/>
          <p:nvPr/>
        </p:nvSpPr>
        <p:spPr>
          <a:xfrm>
            <a:off x="1228725" y="2728913"/>
            <a:ext cx="2714625" cy="369332"/>
          </a:xfrm>
          <a:prstGeom prst="rect">
            <a:avLst/>
          </a:prstGeom>
          <a:noFill/>
          <a:ln w="31750">
            <a:solidFill>
              <a:schemeClr val="accent6">
                <a:lumMod val="50000"/>
              </a:schemeClr>
            </a:solidFill>
          </a:ln>
        </p:spPr>
        <p:txBody>
          <a:bodyPr wrap="square" rtlCol="0">
            <a:spAutoFit/>
          </a:bodyPr>
          <a:lstStyle/>
          <a:p>
            <a:pPr algn="ctr"/>
            <a:r>
              <a:rPr lang="en-US" dirty="0" err="1"/>
              <a:t>heofonum</a:t>
            </a:r>
            <a:endParaRPr lang="en-US" dirty="0"/>
          </a:p>
        </p:txBody>
      </p:sp>
      <p:sp>
        <p:nvSpPr>
          <p:cNvPr id="5" name="TextBox 4">
            <a:extLst>
              <a:ext uri="{FF2B5EF4-FFF2-40B4-BE49-F238E27FC236}">
                <a16:creationId xmlns:a16="http://schemas.microsoft.com/office/drawing/2014/main" id="{73FE84D8-92D1-9747-B766-B8615A0C68AC}"/>
              </a:ext>
            </a:extLst>
          </p:cNvPr>
          <p:cNvSpPr txBox="1"/>
          <p:nvPr/>
        </p:nvSpPr>
        <p:spPr>
          <a:xfrm>
            <a:off x="7679531" y="4128016"/>
            <a:ext cx="2714625" cy="369332"/>
          </a:xfrm>
          <a:prstGeom prst="rect">
            <a:avLst/>
          </a:prstGeom>
          <a:noFill/>
          <a:ln w="31750">
            <a:solidFill>
              <a:srgbClr val="7030A0"/>
            </a:solidFill>
          </a:ln>
        </p:spPr>
        <p:txBody>
          <a:bodyPr wrap="square" rtlCol="0">
            <a:spAutoFit/>
          </a:bodyPr>
          <a:lstStyle/>
          <a:p>
            <a:pPr algn="ctr"/>
            <a:r>
              <a:rPr lang="en-US" dirty="0"/>
              <a:t>heaven</a:t>
            </a:r>
          </a:p>
        </p:txBody>
      </p:sp>
      <p:sp>
        <p:nvSpPr>
          <p:cNvPr id="6" name="TextBox 5">
            <a:extLst>
              <a:ext uri="{FF2B5EF4-FFF2-40B4-BE49-F238E27FC236}">
                <a16:creationId xmlns:a16="http://schemas.microsoft.com/office/drawing/2014/main" id="{AFC7F6A1-E30E-0846-8890-62FA90477AAA}"/>
              </a:ext>
            </a:extLst>
          </p:cNvPr>
          <p:cNvSpPr txBox="1"/>
          <p:nvPr/>
        </p:nvSpPr>
        <p:spPr>
          <a:xfrm>
            <a:off x="1228724" y="3429000"/>
            <a:ext cx="2714625" cy="369332"/>
          </a:xfrm>
          <a:prstGeom prst="rect">
            <a:avLst/>
          </a:prstGeom>
          <a:noFill/>
          <a:ln w="31750">
            <a:solidFill>
              <a:schemeClr val="accent6">
                <a:lumMod val="50000"/>
              </a:schemeClr>
            </a:solidFill>
          </a:ln>
        </p:spPr>
        <p:txBody>
          <a:bodyPr wrap="square" rtlCol="0">
            <a:spAutoFit/>
          </a:bodyPr>
          <a:lstStyle/>
          <a:p>
            <a:pPr algn="ctr"/>
            <a:r>
              <a:rPr lang="en-US" dirty="0" err="1"/>
              <a:t>nama</a:t>
            </a:r>
            <a:endParaRPr lang="en-US" dirty="0"/>
          </a:p>
        </p:txBody>
      </p:sp>
      <p:sp>
        <p:nvSpPr>
          <p:cNvPr id="7" name="TextBox 6">
            <a:extLst>
              <a:ext uri="{FF2B5EF4-FFF2-40B4-BE49-F238E27FC236}">
                <a16:creationId xmlns:a16="http://schemas.microsoft.com/office/drawing/2014/main" id="{29EC800D-1EF4-4941-A859-5F6AEE7FB8E1}"/>
              </a:ext>
            </a:extLst>
          </p:cNvPr>
          <p:cNvSpPr txBox="1"/>
          <p:nvPr/>
        </p:nvSpPr>
        <p:spPr>
          <a:xfrm>
            <a:off x="7679530" y="5527951"/>
            <a:ext cx="2714625" cy="369332"/>
          </a:xfrm>
          <a:prstGeom prst="rect">
            <a:avLst/>
          </a:prstGeom>
          <a:noFill/>
          <a:ln w="31750">
            <a:solidFill>
              <a:srgbClr val="7030A0"/>
            </a:solidFill>
          </a:ln>
        </p:spPr>
        <p:txBody>
          <a:bodyPr wrap="square" rtlCol="0">
            <a:spAutoFit/>
          </a:bodyPr>
          <a:lstStyle/>
          <a:p>
            <a:pPr algn="ctr"/>
            <a:r>
              <a:rPr lang="en-US" dirty="0"/>
              <a:t>name</a:t>
            </a:r>
          </a:p>
        </p:txBody>
      </p:sp>
      <p:sp>
        <p:nvSpPr>
          <p:cNvPr id="8" name="TextBox 7">
            <a:extLst>
              <a:ext uri="{FF2B5EF4-FFF2-40B4-BE49-F238E27FC236}">
                <a16:creationId xmlns:a16="http://schemas.microsoft.com/office/drawing/2014/main" id="{598D856B-28AD-7D4F-958A-364CD39BDE92}"/>
              </a:ext>
            </a:extLst>
          </p:cNvPr>
          <p:cNvSpPr txBox="1"/>
          <p:nvPr/>
        </p:nvSpPr>
        <p:spPr>
          <a:xfrm>
            <a:off x="1228723" y="4129087"/>
            <a:ext cx="2714625" cy="369332"/>
          </a:xfrm>
          <a:prstGeom prst="rect">
            <a:avLst/>
          </a:prstGeom>
          <a:noFill/>
          <a:ln w="31750">
            <a:solidFill>
              <a:schemeClr val="accent6">
                <a:lumMod val="50000"/>
              </a:schemeClr>
            </a:solidFill>
          </a:ln>
        </p:spPr>
        <p:txBody>
          <a:bodyPr wrap="square" rtlCol="0">
            <a:spAutoFit/>
          </a:bodyPr>
          <a:lstStyle/>
          <a:p>
            <a:pPr algn="ctr"/>
            <a:r>
              <a:rPr lang="en-US" dirty="0" err="1"/>
              <a:t>Fæder</a:t>
            </a:r>
            <a:endParaRPr lang="en-US" dirty="0"/>
          </a:p>
        </p:txBody>
      </p:sp>
      <p:sp>
        <p:nvSpPr>
          <p:cNvPr id="9" name="TextBox 8">
            <a:extLst>
              <a:ext uri="{FF2B5EF4-FFF2-40B4-BE49-F238E27FC236}">
                <a16:creationId xmlns:a16="http://schemas.microsoft.com/office/drawing/2014/main" id="{A4555F8E-2A57-C34D-A4C0-9331BFD4333C}"/>
              </a:ext>
            </a:extLst>
          </p:cNvPr>
          <p:cNvSpPr txBox="1"/>
          <p:nvPr/>
        </p:nvSpPr>
        <p:spPr>
          <a:xfrm>
            <a:off x="1228722" y="4829174"/>
            <a:ext cx="2714625" cy="369332"/>
          </a:xfrm>
          <a:prstGeom prst="rect">
            <a:avLst/>
          </a:prstGeom>
          <a:noFill/>
          <a:ln w="31750">
            <a:solidFill>
              <a:schemeClr val="accent6">
                <a:lumMod val="50000"/>
              </a:schemeClr>
            </a:solidFill>
          </a:ln>
        </p:spPr>
        <p:txBody>
          <a:bodyPr wrap="square" rtlCol="0">
            <a:spAutoFit/>
          </a:bodyPr>
          <a:lstStyle/>
          <a:p>
            <a:pPr algn="ctr"/>
            <a:r>
              <a:rPr lang="en-US" dirty="0" err="1"/>
              <a:t>todæg</a:t>
            </a:r>
            <a:endParaRPr lang="en-US" dirty="0"/>
          </a:p>
        </p:txBody>
      </p:sp>
      <p:sp>
        <p:nvSpPr>
          <p:cNvPr id="10" name="TextBox 9">
            <a:extLst>
              <a:ext uri="{FF2B5EF4-FFF2-40B4-BE49-F238E27FC236}">
                <a16:creationId xmlns:a16="http://schemas.microsoft.com/office/drawing/2014/main" id="{4A210D86-617A-D240-92B4-736D9BDE592A}"/>
              </a:ext>
            </a:extLst>
          </p:cNvPr>
          <p:cNvSpPr txBox="1"/>
          <p:nvPr/>
        </p:nvSpPr>
        <p:spPr>
          <a:xfrm>
            <a:off x="1228721" y="5529261"/>
            <a:ext cx="2714625" cy="369332"/>
          </a:xfrm>
          <a:prstGeom prst="rect">
            <a:avLst/>
          </a:prstGeom>
          <a:noFill/>
          <a:ln w="31750">
            <a:solidFill>
              <a:schemeClr val="accent6">
                <a:lumMod val="50000"/>
              </a:schemeClr>
            </a:solidFill>
          </a:ln>
        </p:spPr>
        <p:txBody>
          <a:bodyPr wrap="square" rtlCol="0">
            <a:spAutoFit/>
          </a:bodyPr>
          <a:lstStyle/>
          <a:p>
            <a:pPr algn="ctr"/>
            <a:r>
              <a:rPr lang="en-US" dirty="0" err="1"/>
              <a:t>yfele</a:t>
            </a:r>
            <a:endParaRPr lang="en-US" dirty="0"/>
          </a:p>
        </p:txBody>
      </p:sp>
      <p:sp>
        <p:nvSpPr>
          <p:cNvPr id="11" name="TextBox 10">
            <a:extLst>
              <a:ext uri="{FF2B5EF4-FFF2-40B4-BE49-F238E27FC236}">
                <a16:creationId xmlns:a16="http://schemas.microsoft.com/office/drawing/2014/main" id="{20ED0C2F-D1DE-894D-83F8-AD7072EA1361}"/>
              </a:ext>
            </a:extLst>
          </p:cNvPr>
          <p:cNvSpPr txBox="1"/>
          <p:nvPr/>
        </p:nvSpPr>
        <p:spPr>
          <a:xfrm>
            <a:off x="7679530" y="2725369"/>
            <a:ext cx="2714625" cy="369332"/>
          </a:xfrm>
          <a:prstGeom prst="rect">
            <a:avLst/>
          </a:prstGeom>
          <a:noFill/>
          <a:ln w="31750">
            <a:solidFill>
              <a:srgbClr val="7030A0"/>
            </a:solidFill>
          </a:ln>
        </p:spPr>
        <p:txBody>
          <a:bodyPr wrap="square" rtlCol="0">
            <a:spAutoFit/>
          </a:bodyPr>
          <a:lstStyle/>
          <a:p>
            <a:pPr algn="ctr"/>
            <a:r>
              <a:rPr lang="en-US" dirty="0"/>
              <a:t>Father</a:t>
            </a:r>
          </a:p>
        </p:txBody>
      </p:sp>
      <p:sp>
        <p:nvSpPr>
          <p:cNvPr id="12" name="TextBox 11">
            <a:extLst>
              <a:ext uri="{FF2B5EF4-FFF2-40B4-BE49-F238E27FC236}">
                <a16:creationId xmlns:a16="http://schemas.microsoft.com/office/drawing/2014/main" id="{F83B2FB1-828A-514F-AE07-C07B681D3C33}"/>
              </a:ext>
            </a:extLst>
          </p:cNvPr>
          <p:cNvSpPr txBox="1"/>
          <p:nvPr/>
        </p:nvSpPr>
        <p:spPr>
          <a:xfrm>
            <a:off x="7679530" y="3411298"/>
            <a:ext cx="2714625" cy="369332"/>
          </a:xfrm>
          <a:prstGeom prst="rect">
            <a:avLst/>
          </a:prstGeom>
          <a:noFill/>
          <a:ln w="31750">
            <a:solidFill>
              <a:srgbClr val="7030A0"/>
            </a:solidFill>
          </a:ln>
        </p:spPr>
        <p:txBody>
          <a:bodyPr wrap="square" rtlCol="0">
            <a:spAutoFit/>
          </a:bodyPr>
          <a:lstStyle/>
          <a:p>
            <a:pPr algn="ctr"/>
            <a:r>
              <a:rPr lang="en-US" dirty="0"/>
              <a:t>today</a:t>
            </a:r>
          </a:p>
        </p:txBody>
      </p:sp>
      <p:sp>
        <p:nvSpPr>
          <p:cNvPr id="13" name="TextBox 12">
            <a:extLst>
              <a:ext uri="{FF2B5EF4-FFF2-40B4-BE49-F238E27FC236}">
                <a16:creationId xmlns:a16="http://schemas.microsoft.com/office/drawing/2014/main" id="{BBF883BA-C04A-7B4B-BAC1-4C2DA2BED3BB}"/>
              </a:ext>
            </a:extLst>
          </p:cNvPr>
          <p:cNvSpPr txBox="1"/>
          <p:nvPr/>
        </p:nvSpPr>
        <p:spPr>
          <a:xfrm>
            <a:off x="7679529" y="4842022"/>
            <a:ext cx="2714625" cy="369332"/>
          </a:xfrm>
          <a:prstGeom prst="rect">
            <a:avLst/>
          </a:prstGeom>
          <a:noFill/>
          <a:ln w="31750">
            <a:solidFill>
              <a:srgbClr val="7030A0"/>
            </a:solidFill>
          </a:ln>
        </p:spPr>
        <p:txBody>
          <a:bodyPr wrap="square" rtlCol="0">
            <a:spAutoFit/>
          </a:bodyPr>
          <a:lstStyle/>
          <a:p>
            <a:pPr algn="ctr"/>
            <a:r>
              <a:rPr lang="en-US" dirty="0"/>
              <a:t>evil</a:t>
            </a:r>
          </a:p>
        </p:txBody>
      </p:sp>
      <p:cxnSp>
        <p:nvCxnSpPr>
          <p:cNvPr id="15" name="Straight Connector 14">
            <a:extLst>
              <a:ext uri="{FF2B5EF4-FFF2-40B4-BE49-F238E27FC236}">
                <a16:creationId xmlns:a16="http://schemas.microsoft.com/office/drawing/2014/main" id="{F1A8F2C8-6DD7-6B4B-9EB5-E0950F3C8E21}"/>
              </a:ext>
            </a:extLst>
          </p:cNvPr>
          <p:cNvCxnSpPr>
            <a:stCxn id="4" idx="3"/>
            <a:endCxn id="5" idx="1"/>
          </p:cNvCxnSpPr>
          <p:nvPr/>
        </p:nvCxnSpPr>
        <p:spPr>
          <a:xfrm>
            <a:off x="3943350" y="2913579"/>
            <a:ext cx="3736181" cy="1399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365B8A-FFCD-9C45-8C5D-18D3BCA13944}"/>
              </a:ext>
            </a:extLst>
          </p:cNvPr>
          <p:cNvCxnSpPr>
            <a:stCxn id="6" idx="3"/>
            <a:endCxn id="7" idx="1"/>
          </p:cNvCxnSpPr>
          <p:nvPr/>
        </p:nvCxnSpPr>
        <p:spPr>
          <a:xfrm>
            <a:off x="3943349" y="3613666"/>
            <a:ext cx="3736181" cy="2098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62A323-9B9A-C64F-B179-3F5A6CFCE1AF}"/>
              </a:ext>
            </a:extLst>
          </p:cNvPr>
          <p:cNvCxnSpPr>
            <a:stCxn id="8" idx="3"/>
            <a:endCxn id="11" idx="1"/>
          </p:cNvCxnSpPr>
          <p:nvPr/>
        </p:nvCxnSpPr>
        <p:spPr>
          <a:xfrm flipV="1">
            <a:off x="3943348" y="2910035"/>
            <a:ext cx="3736182" cy="14037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2C377B-EA97-CA41-8FF8-2E32E32790E2}"/>
              </a:ext>
            </a:extLst>
          </p:cNvPr>
          <p:cNvCxnSpPr>
            <a:stCxn id="9" idx="3"/>
            <a:endCxn id="12" idx="1"/>
          </p:cNvCxnSpPr>
          <p:nvPr/>
        </p:nvCxnSpPr>
        <p:spPr>
          <a:xfrm flipV="1">
            <a:off x="3943347" y="3595964"/>
            <a:ext cx="3736183" cy="1417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EFC47D-DEB2-2849-A962-9E779E7AA065}"/>
              </a:ext>
            </a:extLst>
          </p:cNvPr>
          <p:cNvCxnSpPr>
            <a:stCxn id="10" idx="3"/>
            <a:endCxn id="13" idx="1"/>
          </p:cNvCxnSpPr>
          <p:nvPr/>
        </p:nvCxnSpPr>
        <p:spPr>
          <a:xfrm flipV="1">
            <a:off x="3943346" y="5026688"/>
            <a:ext cx="3736183" cy="6872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63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EFF8DD6B-E2E6-4D3E-972B-A1131F4CE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nds in prayer: Betende Hände by Albrecht Dürer">
            <a:extLst>
              <a:ext uri="{FF2B5EF4-FFF2-40B4-BE49-F238E27FC236}">
                <a16:creationId xmlns:a16="http://schemas.microsoft.com/office/drawing/2014/main" id="{C998823B-6694-47C5-9648-1024321D17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730" b="1"/>
          <a:stretch/>
        </p:blipFill>
        <p:spPr bwMode="auto">
          <a:xfrm>
            <a:off x="649224" y="722376"/>
            <a:ext cx="333756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B6B67B8-2B6E-446F-B78F-FA68264558E6}"/>
              </a:ext>
            </a:extLst>
          </p:cNvPr>
          <p:cNvSpPr>
            <a:spLocks noChangeArrowheads="1"/>
          </p:cNvSpPr>
          <p:nvPr/>
        </p:nvSpPr>
        <p:spPr bwMode="auto">
          <a:xfrm>
            <a:off x="5361979" y="861134"/>
            <a:ext cx="6369715" cy="509635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endParaRPr lang="en-US" altLang="en-US" sz="2400" dirty="0">
              <a:latin typeface="+mn-lt"/>
            </a:endParaRPr>
          </a:p>
          <a:p>
            <a:pPr eaLnBrk="1" hangingPunct="1">
              <a:lnSpc>
                <a:spcPct val="90000"/>
              </a:lnSpc>
              <a:spcAft>
                <a:spcPts val="600"/>
              </a:spcAft>
            </a:pPr>
            <a:r>
              <a:rPr lang="en-US" sz="2400" b="0" i="0" dirty="0">
                <a:solidFill>
                  <a:srgbClr val="292929"/>
                </a:solidFill>
                <a:effectLst/>
                <a:latin typeface="charter"/>
              </a:rPr>
              <a:t>The Lord’s Prayer is also called ‘Pater </a:t>
            </a:r>
            <a:r>
              <a:rPr lang="en-US" sz="2400" b="0" i="0" dirty="0" err="1">
                <a:solidFill>
                  <a:srgbClr val="292929"/>
                </a:solidFill>
                <a:effectLst/>
                <a:latin typeface="charter"/>
              </a:rPr>
              <a:t>Noster</a:t>
            </a:r>
            <a:r>
              <a:rPr lang="en-US" sz="2400" b="0" i="0" dirty="0">
                <a:solidFill>
                  <a:srgbClr val="292929"/>
                </a:solidFill>
                <a:effectLst/>
                <a:latin typeface="charter"/>
              </a:rPr>
              <a:t>’ which means ‘ Our Father’ in Latin. </a:t>
            </a:r>
          </a:p>
          <a:p>
            <a:pPr eaLnBrk="1" hangingPunct="1">
              <a:lnSpc>
                <a:spcPct val="90000"/>
              </a:lnSpc>
              <a:spcAft>
                <a:spcPts val="600"/>
              </a:spcAft>
            </a:pPr>
            <a:r>
              <a:rPr lang="en-US" sz="2400" b="0" i="0" dirty="0">
                <a:solidFill>
                  <a:srgbClr val="292929"/>
                </a:solidFill>
                <a:effectLst/>
                <a:latin typeface="charter"/>
              </a:rPr>
              <a:t>Jesus would have spoken The Lord’s Prayer to his disciples in the ancient language of Aramaic, which is an older version of Hebrew. </a:t>
            </a:r>
          </a:p>
          <a:p>
            <a:pPr eaLnBrk="1" hangingPunct="1">
              <a:lnSpc>
                <a:spcPct val="90000"/>
              </a:lnSpc>
              <a:spcAft>
                <a:spcPts val="600"/>
              </a:spcAft>
            </a:pPr>
            <a:r>
              <a:rPr lang="en-US" sz="2400" b="0" i="0" dirty="0">
                <a:solidFill>
                  <a:srgbClr val="292929"/>
                </a:solidFill>
                <a:effectLst/>
                <a:latin typeface="charter"/>
              </a:rPr>
              <a:t>By the time the Lord’s prayer was written down it would have been written in Greek, then Latin, and much, much later, in Old English and also</a:t>
            </a:r>
            <a:r>
              <a:rPr lang="en-US" sz="2400" dirty="0">
                <a:solidFill>
                  <a:srgbClr val="292929"/>
                </a:solidFill>
                <a:latin typeface="charter"/>
              </a:rPr>
              <a:t> </a:t>
            </a:r>
            <a:r>
              <a:rPr lang="en-US" sz="2400" b="0" i="0" dirty="0">
                <a:solidFill>
                  <a:srgbClr val="292929"/>
                </a:solidFill>
                <a:effectLst/>
                <a:latin typeface="charter"/>
              </a:rPr>
              <a:t>in Welsh.</a:t>
            </a:r>
          </a:p>
          <a:p>
            <a:pPr eaLnBrk="1" hangingPunct="1">
              <a:lnSpc>
                <a:spcPct val="90000"/>
              </a:lnSpc>
              <a:spcAft>
                <a:spcPts val="600"/>
              </a:spcAft>
            </a:pPr>
            <a:endParaRPr lang="en-US" sz="2400" dirty="0">
              <a:solidFill>
                <a:srgbClr val="292929"/>
              </a:solidFill>
              <a:latin typeface="charter"/>
            </a:endParaRPr>
          </a:p>
          <a:p>
            <a:pPr eaLnBrk="1" hangingPunct="1">
              <a:lnSpc>
                <a:spcPct val="90000"/>
              </a:lnSpc>
              <a:spcAft>
                <a:spcPts val="600"/>
              </a:spcAft>
            </a:pPr>
            <a:r>
              <a:rPr lang="en-GB" sz="2400" dirty="0"/>
              <a:t> </a:t>
            </a:r>
          </a:p>
          <a:p>
            <a:pPr eaLnBrk="1" hangingPunct="1">
              <a:lnSpc>
                <a:spcPct val="90000"/>
              </a:lnSpc>
              <a:spcAft>
                <a:spcPts val="600"/>
              </a:spcAft>
            </a:pPr>
            <a:endParaRPr lang="en-GB" sz="2400" dirty="0"/>
          </a:p>
          <a:p>
            <a:pPr eaLnBrk="1" hangingPunct="1">
              <a:lnSpc>
                <a:spcPct val="90000"/>
              </a:lnSpc>
              <a:spcAft>
                <a:spcPts val="600"/>
              </a:spcAft>
            </a:pPr>
            <a:endParaRPr lang="en-GB" sz="2400" dirty="0"/>
          </a:p>
          <a:p>
            <a:pPr eaLnBrk="1" hangingPunct="1">
              <a:lnSpc>
                <a:spcPct val="90000"/>
              </a:lnSpc>
              <a:spcAft>
                <a:spcPts val="600"/>
              </a:spcAft>
            </a:pPr>
            <a:endParaRPr lang="en-GB" sz="2400" dirty="0"/>
          </a:p>
          <a:p>
            <a:pPr eaLnBrk="1" hangingPunct="1">
              <a:lnSpc>
                <a:spcPct val="90000"/>
              </a:lnSpc>
              <a:spcAft>
                <a:spcPts val="600"/>
              </a:spcAft>
            </a:pPr>
            <a:endParaRPr lang="en-GB" sz="2400" dirty="0"/>
          </a:p>
          <a:p>
            <a:pPr eaLnBrk="1" hangingPunct="1">
              <a:lnSpc>
                <a:spcPct val="90000"/>
              </a:lnSpc>
              <a:spcAft>
                <a:spcPts val="600"/>
              </a:spcAft>
            </a:pPr>
            <a:endParaRPr kumimoji="0" lang="en-US" altLang="en-US" sz="2400" b="1" i="0" u="none" strike="noStrike" cap="none" normalizeH="0" baseline="0" dirty="0">
              <a:ln>
                <a:noFill/>
              </a:ln>
              <a:effectLst/>
              <a:latin typeface="+mn-lt"/>
            </a:endParaRPr>
          </a:p>
          <a:p>
            <a:pPr marR="0" lvl="0" eaLnBrk="1" fontAlgn="base" hangingPunct="1">
              <a:lnSpc>
                <a:spcPct val="90000"/>
              </a:lnSpc>
              <a:spcBef>
                <a:spcPct val="0"/>
              </a:spcBef>
              <a:spcAft>
                <a:spcPts val="600"/>
              </a:spcAft>
              <a:buClrTx/>
              <a:buSzTx/>
              <a:tabLst/>
            </a:pPr>
            <a:endParaRPr kumimoji="0" lang="en-US" altLang="en-US" sz="2400" b="1" i="0" u="none" strike="noStrike" cap="none" normalizeH="0" baseline="0" dirty="0">
              <a:ln>
                <a:noFill/>
              </a:ln>
              <a:effectLst/>
              <a:latin typeface="+mn-lt"/>
            </a:endParaRPr>
          </a:p>
        </p:txBody>
      </p:sp>
    </p:spTree>
    <p:extLst>
      <p:ext uri="{BB962C8B-B14F-4D97-AF65-F5344CB8AC3E}">
        <p14:creationId xmlns:p14="http://schemas.microsoft.com/office/powerpoint/2010/main" val="2552465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AD164D9-9550-4146-8DB8-55A31F014993}"/>
              </a:ext>
            </a:extLst>
          </p:cNvPr>
          <p:cNvGraphicFramePr>
            <a:graphicFrameLocks noGrp="1"/>
          </p:cNvGraphicFramePr>
          <p:nvPr>
            <p:extLst>
              <p:ext uri="{D42A27DB-BD31-4B8C-83A1-F6EECF244321}">
                <p14:modId xmlns:p14="http://schemas.microsoft.com/office/powerpoint/2010/main" val="979486934"/>
              </p:ext>
            </p:extLst>
          </p:nvPr>
        </p:nvGraphicFramePr>
        <p:xfrm>
          <a:off x="566738" y="688445"/>
          <a:ext cx="11058524" cy="5481110"/>
        </p:xfrm>
        <a:graphic>
          <a:graphicData uri="http://schemas.openxmlformats.org/drawingml/2006/table">
            <a:tbl>
              <a:tblPr firstRow="1" bandRow="1">
                <a:tableStyleId>{5940675A-B579-460E-94D1-54222C63F5DA}</a:tableStyleId>
              </a:tblPr>
              <a:tblGrid>
                <a:gridCol w="2764631">
                  <a:extLst>
                    <a:ext uri="{9D8B030D-6E8A-4147-A177-3AD203B41FA5}">
                      <a16:colId xmlns:a16="http://schemas.microsoft.com/office/drawing/2014/main" val="4182823704"/>
                    </a:ext>
                  </a:extLst>
                </a:gridCol>
                <a:gridCol w="2764631">
                  <a:extLst>
                    <a:ext uri="{9D8B030D-6E8A-4147-A177-3AD203B41FA5}">
                      <a16:colId xmlns:a16="http://schemas.microsoft.com/office/drawing/2014/main" val="2321283749"/>
                    </a:ext>
                  </a:extLst>
                </a:gridCol>
                <a:gridCol w="2764631">
                  <a:extLst>
                    <a:ext uri="{9D8B030D-6E8A-4147-A177-3AD203B41FA5}">
                      <a16:colId xmlns:a16="http://schemas.microsoft.com/office/drawing/2014/main" val="1374231668"/>
                    </a:ext>
                  </a:extLst>
                </a:gridCol>
                <a:gridCol w="2764631">
                  <a:extLst>
                    <a:ext uri="{9D8B030D-6E8A-4147-A177-3AD203B41FA5}">
                      <a16:colId xmlns:a16="http://schemas.microsoft.com/office/drawing/2014/main" val="1655307468"/>
                    </a:ext>
                  </a:extLst>
                </a:gridCol>
              </a:tblGrid>
              <a:tr h="2740555">
                <a:tc>
                  <a:txBody>
                    <a:bodyPr/>
                    <a:lstStyle/>
                    <a:p>
                      <a:pPr algn="ctr"/>
                      <a:r>
                        <a:rPr lang="en-US" sz="4400" dirty="0" err="1">
                          <a:solidFill>
                            <a:schemeClr val="tx1"/>
                          </a:solidFill>
                          <a:latin typeface="+mn-lt"/>
                          <a:cs typeface="Amatic SC" pitchFamily="2" charset="-79"/>
                        </a:rPr>
                        <a:t>Heofonum</a:t>
                      </a:r>
                      <a:endParaRPr lang="en-US" sz="4400" dirty="0">
                        <a:solidFill>
                          <a:schemeClr val="tx1"/>
                        </a:solidFill>
                        <a:latin typeface="+mn-lt"/>
                        <a:cs typeface="Amatic SC" pitchFamily="2" charset="-79"/>
                      </a:endParaRPr>
                    </a:p>
                  </a:txBody>
                  <a:tcPr anchor="ctr"/>
                </a:tc>
                <a:tc>
                  <a:txBody>
                    <a:bodyPr/>
                    <a:lstStyle/>
                    <a:p>
                      <a:pPr algn="ctr"/>
                      <a:r>
                        <a:rPr lang="en-US" sz="4400" dirty="0">
                          <a:solidFill>
                            <a:schemeClr val="tx1"/>
                          </a:solidFill>
                          <a:latin typeface="+mn-lt"/>
                          <a:cs typeface="Amatic SC" pitchFamily="2" charset="-79"/>
                        </a:rPr>
                        <a:t>Nama </a:t>
                      </a:r>
                    </a:p>
                  </a:txBody>
                  <a:tcPr anchor="ctr"/>
                </a:tc>
                <a:tc>
                  <a:txBody>
                    <a:bodyPr/>
                    <a:lstStyle/>
                    <a:p>
                      <a:pPr algn="ctr"/>
                      <a:r>
                        <a:rPr lang="en-US" sz="4400" dirty="0" err="1">
                          <a:solidFill>
                            <a:schemeClr val="tx1"/>
                          </a:solidFill>
                          <a:latin typeface="+mn-lt"/>
                          <a:cs typeface="Amatic SC" pitchFamily="2" charset="-79"/>
                        </a:rPr>
                        <a:t>Fæder</a:t>
                      </a:r>
                      <a:endParaRPr lang="en-US" sz="4400" dirty="0">
                        <a:solidFill>
                          <a:schemeClr val="tx1"/>
                        </a:solidFill>
                        <a:latin typeface="+mn-lt"/>
                        <a:cs typeface="Amatic SC" pitchFamily="2" charset="-79"/>
                      </a:endParaRPr>
                    </a:p>
                  </a:txBody>
                  <a:tcPr anchor="ctr"/>
                </a:tc>
                <a:tc>
                  <a:txBody>
                    <a:bodyPr/>
                    <a:lstStyle/>
                    <a:p>
                      <a:pPr algn="ctr"/>
                      <a:r>
                        <a:rPr lang="en-US" sz="4400" dirty="0" err="1">
                          <a:solidFill>
                            <a:schemeClr val="tx1"/>
                          </a:solidFill>
                          <a:latin typeface="+mn-lt"/>
                          <a:cs typeface="Amatic SC" pitchFamily="2" charset="-79"/>
                        </a:rPr>
                        <a:t>Todæg</a:t>
                      </a:r>
                      <a:r>
                        <a:rPr lang="en-US" sz="4400" dirty="0">
                          <a:solidFill>
                            <a:schemeClr val="tx1"/>
                          </a:solidFill>
                          <a:latin typeface="+mn-lt"/>
                          <a:cs typeface="Amatic SC" pitchFamily="2" charset="-79"/>
                        </a:rPr>
                        <a:t> </a:t>
                      </a:r>
                    </a:p>
                  </a:txBody>
                  <a:tcPr anchor="ctr"/>
                </a:tc>
                <a:extLst>
                  <a:ext uri="{0D108BD9-81ED-4DB2-BD59-A6C34878D82A}">
                    <a16:rowId xmlns:a16="http://schemas.microsoft.com/office/drawing/2014/main" val="4230960972"/>
                  </a:ext>
                </a:extLst>
              </a:tr>
              <a:tr h="2740555">
                <a:tc>
                  <a:txBody>
                    <a:bodyPr/>
                    <a:lstStyle/>
                    <a:p>
                      <a:pPr algn="ctr"/>
                      <a:r>
                        <a:rPr lang="en-GB" sz="4400" dirty="0" err="1">
                          <a:solidFill>
                            <a:schemeClr val="tx1"/>
                          </a:solidFill>
                          <a:latin typeface="+mn-lt"/>
                          <a:cs typeface="Amatic SC" pitchFamily="2" charset="-79"/>
                        </a:rPr>
                        <a:t>Gyltas</a:t>
                      </a:r>
                      <a:r>
                        <a:rPr lang="en-GB" sz="4400" dirty="0">
                          <a:solidFill>
                            <a:schemeClr val="tx1"/>
                          </a:solidFill>
                          <a:latin typeface="+mn-lt"/>
                          <a:cs typeface="Amatic SC" pitchFamily="2" charset="-79"/>
                        </a:rPr>
                        <a:t> </a:t>
                      </a:r>
                      <a:endParaRPr lang="en-US" sz="4400" dirty="0">
                        <a:solidFill>
                          <a:schemeClr val="tx1"/>
                        </a:solidFill>
                        <a:latin typeface="+mn-lt"/>
                        <a:cs typeface="Amatic SC" pitchFamily="2" charset="-79"/>
                      </a:endParaRPr>
                    </a:p>
                  </a:txBody>
                  <a:tcPr anchor="ctr"/>
                </a:tc>
                <a:tc>
                  <a:txBody>
                    <a:bodyPr/>
                    <a:lstStyle/>
                    <a:p>
                      <a:pPr algn="ctr"/>
                      <a:r>
                        <a:rPr lang="en-GB" sz="4400" dirty="0" err="1">
                          <a:solidFill>
                            <a:schemeClr val="tx1"/>
                          </a:solidFill>
                          <a:latin typeface="+mn-lt"/>
                          <a:cs typeface="Amatic SC" pitchFamily="2" charset="-79"/>
                        </a:rPr>
                        <a:t>Hlaf</a:t>
                      </a:r>
                      <a:r>
                        <a:rPr lang="en-GB" sz="4400" dirty="0">
                          <a:solidFill>
                            <a:schemeClr val="tx1"/>
                          </a:solidFill>
                          <a:latin typeface="+mn-lt"/>
                          <a:cs typeface="Amatic SC" pitchFamily="2" charset="-79"/>
                        </a:rPr>
                        <a:t> </a:t>
                      </a:r>
                      <a:endParaRPr lang="en-US" sz="4400" dirty="0">
                        <a:solidFill>
                          <a:schemeClr val="tx1"/>
                        </a:solidFill>
                        <a:latin typeface="+mn-lt"/>
                        <a:cs typeface="Amatic SC" pitchFamily="2" charset="-79"/>
                      </a:endParaRPr>
                    </a:p>
                  </a:txBody>
                  <a:tcPr anchor="ctr"/>
                </a:tc>
                <a:tc>
                  <a:txBody>
                    <a:bodyPr/>
                    <a:lstStyle/>
                    <a:p>
                      <a:pPr algn="ctr"/>
                      <a:r>
                        <a:rPr lang="en-GB" sz="4400" dirty="0" err="1">
                          <a:solidFill>
                            <a:schemeClr val="tx1"/>
                          </a:solidFill>
                          <a:latin typeface="+mn-lt"/>
                          <a:cs typeface="Amatic SC" pitchFamily="2" charset="-79"/>
                        </a:rPr>
                        <a:t>Eorþan</a:t>
                      </a:r>
                      <a:r>
                        <a:rPr lang="en-GB" sz="4400" dirty="0">
                          <a:solidFill>
                            <a:schemeClr val="tx1"/>
                          </a:solidFill>
                          <a:latin typeface="+mn-lt"/>
                          <a:cs typeface="Amatic SC" pitchFamily="2" charset="-79"/>
                        </a:rPr>
                        <a:t> </a:t>
                      </a:r>
                      <a:endParaRPr lang="en-US" sz="4400" dirty="0">
                        <a:solidFill>
                          <a:schemeClr val="tx1"/>
                        </a:solidFill>
                        <a:latin typeface="+mn-lt"/>
                        <a:cs typeface="Amatic SC" pitchFamily="2" charset="-79"/>
                      </a:endParaRPr>
                    </a:p>
                  </a:txBody>
                  <a:tcPr anchor="ctr"/>
                </a:tc>
                <a:tc>
                  <a:txBody>
                    <a:bodyPr/>
                    <a:lstStyle/>
                    <a:p>
                      <a:pPr algn="ctr"/>
                      <a:r>
                        <a:rPr lang="en-US" sz="4400" dirty="0" err="1">
                          <a:solidFill>
                            <a:schemeClr val="tx1"/>
                          </a:solidFill>
                          <a:latin typeface="+mn-lt"/>
                          <a:cs typeface="Amatic SC" pitchFamily="2" charset="-79"/>
                        </a:rPr>
                        <a:t>Yfele</a:t>
                      </a:r>
                      <a:endParaRPr lang="en-US" sz="4400" dirty="0">
                        <a:solidFill>
                          <a:schemeClr val="tx1"/>
                        </a:solidFill>
                        <a:latin typeface="+mn-lt"/>
                        <a:cs typeface="Amatic SC" pitchFamily="2" charset="-79"/>
                      </a:endParaRPr>
                    </a:p>
                  </a:txBody>
                  <a:tcPr anchor="ctr"/>
                </a:tc>
                <a:extLst>
                  <a:ext uri="{0D108BD9-81ED-4DB2-BD59-A6C34878D82A}">
                    <a16:rowId xmlns:a16="http://schemas.microsoft.com/office/drawing/2014/main" val="1609074724"/>
                  </a:ext>
                </a:extLst>
              </a:tr>
            </a:tbl>
          </a:graphicData>
        </a:graphic>
      </p:graphicFrame>
    </p:spTree>
    <p:extLst>
      <p:ext uri="{BB962C8B-B14F-4D97-AF65-F5344CB8AC3E}">
        <p14:creationId xmlns:p14="http://schemas.microsoft.com/office/powerpoint/2010/main" val="605184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1ED-BCCF-FD46-9805-F0FEE3A256AE}"/>
              </a:ext>
            </a:extLst>
          </p:cNvPr>
          <p:cNvSpPr>
            <a:spLocks noGrp="1"/>
          </p:cNvSpPr>
          <p:nvPr>
            <p:ph type="title"/>
          </p:nvPr>
        </p:nvSpPr>
        <p:spPr/>
        <p:txBody>
          <a:bodyPr/>
          <a:lstStyle/>
          <a:p>
            <a:r>
              <a:rPr lang="en-US" dirty="0"/>
              <a:t>Old Anglo-Saxon English</a:t>
            </a:r>
          </a:p>
        </p:txBody>
      </p:sp>
      <p:pic>
        <p:nvPicPr>
          <p:cNvPr id="4" name="Picture 3">
            <a:extLst>
              <a:ext uri="{FF2B5EF4-FFF2-40B4-BE49-F238E27FC236}">
                <a16:creationId xmlns:a16="http://schemas.microsoft.com/office/drawing/2014/main" id="{7DA526F1-017B-0943-B111-5009599F9EDD}"/>
              </a:ext>
            </a:extLst>
          </p:cNvPr>
          <p:cNvPicPr>
            <a:picLocks noChangeAspect="1"/>
          </p:cNvPicPr>
          <p:nvPr/>
        </p:nvPicPr>
        <p:blipFill>
          <a:blip r:embed="rId2"/>
          <a:stretch>
            <a:fillRect/>
          </a:stretch>
        </p:blipFill>
        <p:spPr>
          <a:xfrm>
            <a:off x="7395204" y="0"/>
            <a:ext cx="3958596" cy="6858000"/>
          </a:xfrm>
          <a:prstGeom prst="rect">
            <a:avLst/>
          </a:prstGeom>
        </p:spPr>
      </p:pic>
      <p:sp>
        <p:nvSpPr>
          <p:cNvPr id="5" name="Rounded Rectangular Callout 4">
            <a:extLst>
              <a:ext uri="{FF2B5EF4-FFF2-40B4-BE49-F238E27FC236}">
                <a16:creationId xmlns:a16="http://schemas.microsoft.com/office/drawing/2014/main" id="{4A21F84B-2308-4A43-8B8D-552DC2244AAD}"/>
              </a:ext>
            </a:extLst>
          </p:cNvPr>
          <p:cNvSpPr/>
          <p:nvPr/>
        </p:nvSpPr>
        <p:spPr>
          <a:xfrm>
            <a:off x="1485901" y="3128963"/>
            <a:ext cx="3714750" cy="2500313"/>
          </a:xfrm>
          <a:custGeom>
            <a:avLst/>
            <a:gdLst>
              <a:gd name="connsiteX0" fmla="*/ 0 w 3714750"/>
              <a:gd name="connsiteY0" fmla="*/ 416727 h 2500313"/>
              <a:gd name="connsiteX1" fmla="*/ 416727 w 3714750"/>
              <a:gd name="connsiteY1" fmla="*/ 0 h 2500313"/>
              <a:gd name="connsiteX2" fmla="*/ 2166938 w 3714750"/>
              <a:gd name="connsiteY2" fmla="*/ 0 h 2500313"/>
              <a:gd name="connsiteX3" fmla="*/ 2166938 w 3714750"/>
              <a:gd name="connsiteY3" fmla="*/ 0 h 2500313"/>
              <a:gd name="connsiteX4" fmla="*/ 3095625 w 3714750"/>
              <a:gd name="connsiteY4" fmla="*/ 0 h 2500313"/>
              <a:gd name="connsiteX5" fmla="*/ 3298023 w 3714750"/>
              <a:gd name="connsiteY5" fmla="*/ 0 h 2500313"/>
              <a:gd name="connsiteX6" fmla="*/ 3714750 w 3714750"/>
              <a:gd name="connsiteY6" fmla="*/ 416727 h 2500313"/>
              <a:gd name="connsiteX7" fmla="*/ 3714750 w 3714750"/>
              <a:gd name="connsiteY7" fmla="*/ 416719 h 2500313"/>
              <a:gd name="connsiteX8" fmla="*/ 5198273 w 3714750"/>
              <a:gd name="connsiteY8" fmla="*/ -630429 h 2500313"/>
              <a:gd name="connsiteX9" fmla="*/ 3714750 w 3714750"/>
              <a:gd name="connsiteY9" fmla="*/ 1041797 h 2500313"/>
              <a:gd name="connsiteX10" fmla="*/ 3714750 w 3714750"/>
              <a:gd name="connsiteY10" fmla="*/ 2083586 h 2500313"/>
              <a:gd name="connsiteX11" fmla="*/ 3298023 w 3714750"/>
              <a:gd name="connsiteY11" fmla="*/ 2500313 h 2500313"/>
              <a:gd name="connsiteX12" fmla="*/ 3095625 w 3714750"/>
              <a:gd name="connsiteY12" fmla="*/ 2500313 h 2500313"/>
              <a:gd name="connsiteX13" fmla="*/ 2166938 w 3714750"/>
              <a:gd name="connsiteY13" fmla="*/ 2500313 h 2500313"/>
              <a:gd name="connsiteX14" fmla="*/ 2166938 w 3714750"/>
              <a:gd name="connsiteY14" fmla="*/ 2500313 h 2500313"/>
              <a:gd name="connsiteX15" fmla="*/ 416727 w 3714750"/>
              <a:gd name="connsiteY15" fmla="*/ 2500313 h 2500313"/>
              <a:gd name="connsiteX16" fmla="*/ 0 w 3714750"/>
              <a:gd name="connsiteY16" fmla="*/ 2083586 h 2500313"/>
              <a:gd name="connsiteX17" fmla="*/ 0 w 3714750"/>
              <a:gd name="connsiteY17" fmla="*/ 1041797 h 2500313"/>
              <a:gd name="connsiteX18" fmla="*/ 0 w 3714750"/>
              <a:gd name="connsiteY18" fmla="*/ 416719 h 2500313"/>
              <a:gd name="connsiteX19" fmla="*/ 0 w 3714750"/>
              <a:gd name="connsiteY19" fmla="*/ 416719 h 2500313"/>
              <a:gd name="connsiteX20" fmla="*/ 0 w 3714750"/>
              <a:gd name="connsiteY20" fmla="*/ 416727 h 250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4750" h="2500313" fill="none" extrusionOk="0">
                <a:moveTo>
                  <a:pt x="0" y="416727"/>
                </a:moveTo>
                <a:cubicBezTo>
                  <a:pt x="-21532" y="225075"/>
                  <a:pt x="208718" y="16454"/>
                  <a:pt x="416727" y="0"/>
                </a:cubicBezTo>
                <a:cubicBezTo>
                  <a:pt x="742420" y="-53131"/>
                  <a:pt x="1530538" y="40125"/>
                  <a:pt x="2166938" y="0"/>
                </a:cubicBezTo>
                <a:lnTo>
                  <a:pt x="2166938" y="0"/>
                </a:lnTo>
                <a:cubicBezTo>
                  <a:pt x="2558107" y="2345"/>
                  <a:pt x="2694496" y="-71192"/>
                  <a:pt x="3095625" y="0"/>
                </a:cubicBezTo>
                <a:cubicBezTo>
                  <a:pt x="3131278" y="14064"/>
                  <a:pt x="3204955" y="18017"/>
                  <a:pt x="3298023" y="0"/>
                </a:cubicBezTo>
                <a:cubicBezTo>
                  <a:pt x="3533010" y="-27647"/>
                  <a:pt x="3695106" y="185463"/>
                  <a:pt x="3714750" y="416727"/>
                </a:cubicBezTo>
                <a:lnTo>
                  <a:pt x="3714750" y="416719"/>
                </a:lnTo>
                <a:cubicBezTo>
                  <a:pt x="4092737" y="41142"/>
                  <a:pt x="4609813" y="-338180"/>
                  <a:pt x="5198273" y="-630429"/>
                </a:cubicBezTo>
                <a:cubicBezTo>
                  <a:pt x="4705827" y="55922"/>
                  <a:pt x="4198085" y="634501"/>
                  <a:pt x="3714750" y="1041797"/>
                </a:cubicBezTo>
                <a:cubicBezTo>
                  <a:pt x="3777983" y="1552939"/>
                  <a:pt x="3803852" y="1599119"/>
                  <a:pt x="3714750" y="2083586"/>
                </a:cubicBezTo>
                <a:cubicBezTo>
                  <a:pt x="3718990" y="2316409"/>
                  <a:pt x="3516883" y="2502791"/>
                  <a:pt x="3298023" y="2500313"/>
                </a:cubicBezTo>
                <a:cubicBezTo>
                  <a:pt x="3225630" y="2507095"/>
                  <a:pt x="3181616" y="2488085"/>
                  <a:pt x="3095625" y="2500313"/>
                </a:cubicBezTo>
                <a:cubicBezTo>
                  <a:pt x="2791175" y="2544236"/>
                  <a:pt x="2305298" y="2522458"/>
                  <a:pt x="2166938" y="2500313"/>
                </a:cubicBezTo>
                <a:lnTo>
                  <a:pt x="2166938" y="2500313"/>
                </a:lnTo>
                <a:cubicBezTo>
                  <a:pt x="1719611" y="2488536"/>
                  <a:pt x="927223" y="2391058"/>
                  <a:pt x="416727" y="2500313"/>
                </a:cubicBezTo>
                <a:cubicBezTo>
                  <a:pt x="174887" y="2506867"/>
                  <a:pt x="1219" y="2317040"/>
                  <a:pt x="0" y="2083586"/>
                </a:cubicBezTo>
                <a:cubicBezTo>
                  <a:pt x="-82315" y="1632490"/>
                  <a:pt x="-81629" y="1346565"/>
                  <a:pt x="0" y="1041797"/>
                </a:cubicBezTo>
                <a:cubicBezTo>
                  <a:pt x="-45818" y="892984"/>
                  <a:pt x="-30270" y="706697"/>
                  <a:pt x="0" y="416719"/>
                </a:cubicBezTo>
                <a:lnTo>
                  <a:pt x="0" y="416719"/>
                </a:lnTo>
                <a:lnTo>
                  <a:pt x="0" y="416727"/>
                </a:lnTo>
                <a:close/>
              </a:path>
              <a:path w="3714750" h="2500313" stroke="0" extrusionOk="0">
                <a:moveTo>
                  <a:pt x="0" y="416727"/>
                </a:moveTo>
                <a:cubicBezTo>
                  <a:pt x="-31396" y="167209"/>
                  <a:pt x="180554" y="2260"/>
                  <a:pt x="416727" y="0"/>
                </a:cubicBezTo>
                <a:cubicBezTo>
                  <a:pt x="839966" y="54079"/>
                  <a:pt x="1364927" y="-2798"/>
                  <a:pt x="2166938" y="0"/>
                </a:cubicBezTo>
                <a:lnTo>
                  <a:pt x="2166938" y="0"/>
                </a:lnTo>
                <a:cubicBezTo>
                  <a:pt x="2594923" y="81347"/>
                  <a:pt x="2674366" y="57438"/>
                  <a:pt x="3095625" y="0"/>
                </a:cubicBezTo>
                <a:cubicBezTo>
                  <a:pt x="3131639" y="-2873"/>
                  <a:pt x="3200566" y="-1723"/>
                  <a:pt x="3298023" y="0"/>
                </a:cubicBezTo>
                <a:cubicBezTo>
                  <a:pt x="3533308" y="609"/>
                  <a:pt x="3728982" y="157286"/>
                  <a:pt x="3714750" y="416727"/>
                </a:cubicBezTo>
                <a:lnTo>
                  <a:pt x="3714750" y="416719"/>
                </a:lnTo>
                <a:cubicBezTo>
                  <a:pt x="4116462" y="20599"/>
                  <a:pt x="4783394" y="-500258"/>
                  <a:pt x="5198273" y="-630429"/>
                </a:cubicBezTo>
                <a:cubicBezTo>
                  <a:pt x="4528074" y="52342"/>
                  <a:pt x="4441052" y="350370"/>
                  <a:pt x="3714750" y="1041797"/>
                </a:cubicBezTo>
                <a:cubicBezTo>
                  <a:pt x="3663099" y="1448904"/>
                  <a:pt x="3643908" y="1680643"/>
                  <a:pt x="3714750" y="2083586"/>
                </a:cubicBezTo>
                <a:cubicBezTo>
                  <a:pt x="3688669" y="2309520"/>
                  <a:pt x="3561383" y="2527471"/>
                  <a:pt x="3298023" y="2500313"/>
                </a:cubicBezTo>
                <a:cubicBezTo>
                  <a:pt x="3210427" y="2507909"/>
                  <a:pt x="3120066" y="2490710"/>
                  <a:pt x="3095625" y="2500313"/>
                </a:cubicBezTo>
                <a:cubicBezTo>
                  <a:pt x="2755415" y="2462826"/>
                  <a:pt x="2556798" y="2582446"/>
                  <a:pt x="2166938" y="2500313"/>
                </a:cubicBezTo>
                <a:lnTo>
                  <a:pt x="2166938" y="2500313"/>
                </a:lnTo>
                <a:cubicBezTo>
                  <a:pt x="1692749" y="2496675"/>
                  <a:pt x="632562" y="2543594"/>
                  <a:pt x="416727" y="2500313"/>
                </a:cubicBezTo>
                <a:cubicBezTo>
                  <a:pt x="182947" y="2500909"/>
                  <a:pt x="-13174" y="2304648"/>
                  <a:pt x="0" y="2083586"/>
                </a:cubicBezTo>
                <a:cubicBezTo>
                  <a:pt x="-58835" y="1589821"/>
                  <a:pt x="34933" y="1227549"/>
                  <a:pt x="0" y="1041797"/>
                </a:cubicBezTo>
                <a:cubicBezTo>
                  <a:pt x="26735" y="766988"/>
                  <a:pt x="48097" y="490028"/>
                  <a:pt x="0" y="416719"/>
                </a:cubicBezTo>
                <a:lnTo>
                  <a:pt x="0" y="416719"/>
                </a:lnTo>
                <a:lnTo>
                  <a:pt x="0" y="416727"/>
                </a:lnTo>
                <a:close/>
              </a:path>
            </a:pathLst>
          </a:custGeom>
          <a:ln w="38100">
            <a:extLst>
              <a:ext uri="{C807C97D-BFC1-408E-A445-0C87EB9F89A2}">
                <ask:lineSketchStyleProps xmlns:ask="http://schemas.microsoft.com/office/drawing/2018/sketchyshapes" sd="1219033472">
                  <a:prstGeom prst="wedgeRoundRectCallout">
                    <a:avLst>
                      <a:gd name="adj1" fmla="val 89936"/>
                      <a:gd name="adj2" fmla="val -75214"/>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9E700AF9-45A7-474D-97BF-552CD50B2638}"/>
              </a:ext>
            </a:extLst>
          </p:cNvPr>
          <p:cNvSpPr txBox="1"/>
          <p:nvPr/>
        </p:nvSpPr>
        <p:spPr>
          <a:xfrm>
            <a:off x="1735932" y="3400425"/>
            <a:ext cx="3214687" cy="1938992"/>
          </a:xfrm>
          <a:prstGeom prst="rect">
            <a:avLst/>
          </a:prstGeom>
          <a:noFill/>
        </p:spPr>
        <p:txBody>
          <a:bodyPr wrap="square" rtlCol="0">
            <a:spAutoFit/>
          </a:bodyPr>
          <a:lstStyle/>
          <a:p>
            <a:pPr algn="ctr"/>
            <a:r>
              <a:rPr lang="en-US" sz="2400" dirty="0"/>
              <a:t>What similarities and differences can you see between these Anglo Saxon words and the Modern English?</a:t>
            </a:r>
          </a:p>
        </p:txBody>
      </p:sp>
      <p:sp>
        <p:nvSpPr>
          <p:cNvPr id="3" name="Rectangle 2">
            <a:extLst>
              <a:ext uri="{FF2B5EF4-FFF2-40B4-BE49-F238E27FC236}">
                <a16:creationId xmlns:a16="http://schemas.microsoft.com/office/drawing/2014/main" id="{B3FDB731-50EB-6741-AC43-D92E54405DB6}"/>
              </a:ext>
            </a:extLst>
          </p:cNvPr>
          <p:cNvSpPr/>
          <p:nvPr/>
        </p:nvSpPr>
        <p:spPr>
          <a:xfrm>
            <a:off x="7704667" y="4233333"/>
            <a:ext cx="3335866" cy="287867"/>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282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E208-127C-1849-B105-88CF728B7512}"/>
              </a:ext>
            </a:extLst>
          </p:cNvPr>
          <p:cNvSpPr>
            <a:spLocks noGrp="1"/>
          </p:cNvSpPr>
          <p:nvPr>
            <p:ph type="title"/>
          </p:nvPr>
        </p:nvSpPr>
        <p:spPr/>
        <p:txBody>
          <a:bodyPr/>
          <a:lstStyle/>
          <a:p>
            <a:r>
              <a:rPr lang="en-US" dirty="0"/>
              <a:t>Old English Words – Can you find what these mean in today’s English?</a:t>
            </a:r>
          </a:p>
        </p:txBody>
      </p:sp>
      <p:sp>
        <p:nvSpPr>
          <p:cNvPr id="3" name="Content Placeholder 2">
            <a:extLst>
              <a:ext uri="{FF2B5EF4-FFF2-40B4-BE49-F238E27FC236}">
                <a16:creationId xmlns:a16="http://schemas.microsoft.com/office/drawing/2014/main" id="{2A567072-40DF-D14F-A586-5CC162729963}"/>
              </a:ext>
            </a:extLst>
          </p:cNvPr>
          <p:cNvSpPr>
            <a:spLocks noGrp="1"/>
          </p:cNvSpPr>
          <p:nvPr>
            <p:ph idx="1"/>
          </p:nvPr>
        </p:nvSpPr>
        <p:spPr/>
        <p:txBody>
          <a:bodyPr>
            <a:normAutofit lnSpcReduction="10000"/>
          </a:bodyPr>
          <a:lstStyle/>
          <a:p>
            <a:r>
              <a:rPr lang="en-GB" dirty="0" err="1"/>
              <a:t>Blæd</a:t>
            </a:r>
            <a:endParaRPr lang="en-GB" dirty="0"/>
          </a:p>
          <a:p>
            <a:r>
              <a:rPr lang="en-GB" dirty="0" err="1"/>
              <a:t>Bisignes</a:t>
            </a:r>
            <a:endParaRPr lang="en-GB" dirty="0"/>
          </a:p>
          <a:p>
            <a:r>
              <a:rPr lang="en-GB" dirty="0" err="1"/>
              <a:t>Freond</a:t>
            </a:r>
            <a:endParaRPr lang="en-GB" dirty="0"/>
          </a:p>
          <a:p>
            <a:r>
              <a:rPr lang="en-GB" dirty="0" err="1"/>
              <a:t>Gamen</a:t>
            </a:r>
            <a:r>
              <a:rPr lang="en-GB" dirty="0"/>
              <a:t> </a:t>
            </a:r>
          </a:p>
          <a:p>
            <a:r>
              <a:rPr lang="en-GB" dirty="0" err="1"/>
              <a:t>Hærfest</a:t>
            </a:r>
            <a:endParaRPr lang="en-GB" dirty="0"/>
          </a:p>
          <a:p>
            <a:r>
              <a:rPr lang="en-GB" dirty="0" err="1"/>
              <a:t>Cniht</a:t>
            </a:r>
            <a:endParaRPr lang="en-GB" dirty="0"/>
          </a:p>
          <a:p>
            <a:r>
              <a:rPr lang="en-GB" dirty="0" err="1"/>
              <a:t>Neahgebur</a:t>
            </a:r>
            <a:endParaRPr lang="en-GB" dirty="0"/>
          </a:p>
          <a:p>
            <a:r>
              <a:rPr lang="en-GB" dirty="0" err="1"/>
              <a:t>Rædan</a:t>
            </a:r>
            <a:r>
              <a:rPr lang="en-GB" dirty="0"/>
              <a:t> </a:t>
            </a:r>
          </a:p>
          <a:p>
            <a:r>
              <a:rPr lang="en-GB" dirty="0" err="1"/>
              <a:t>Sweord</a:t>
            </a:r>
            <a:r>
              <a:rPr lang="en-GB" dirty="0"/>
              <a:t> </a:t>
            </a:r>
            <a:endParaRPr lang="en-US" dirty="0"/>
          </a:p>
        </p:txBody>
      </p:sp>
    </p:spTree>
    <p:extLst>
      <p:ext uri="{BB962C8B-B14F-4D97-AF65-F5344CB8AC3E}">
        <p14:creationId xmlns:p14="http://schemas.microsoft.com/office/powerpoint/2010/main" val="214756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1E208-127C-1849-B105-88CF728B7512}"/>
              </a:ext>
            </a:extLst>
          </p:cNvPr>
          <p:cNvSpPr>
            <a:spLocks noGrp="1"/>
          </p:cNvSpPr>
          <p:nvPr>
            <p:ph type="title"/>
          </p:nvPr>
        </p:nvSpPr>
        <p:spPr/>
        <p:txBody>
          <a:bodyPr/>
          <a:lstStyle/>
          <a:p>
            <a:r>
              <a:rPr lang="en-US" dirty="0"/>
              <a:t>Old English Words – in modern English</a:t>
            </a:r>
          </a:p>
        </p:txBody>
      </p:sp>
      <p:sp>
        <p:nvSpPr>
          <p:cNvPr id="3" name="Content Placeholder 2">
            <a:extLst>
              <a:ext uri="{FF2B5EF4-FFF2-40B4-BE49-F238E27FC236}">
                <a16:creationId xmlns:a16="http://schemas.microsoft.com/office/drawing/2014/main" id="{2A567072-40DF-D14F-A586-5CC162729963}"/>
              </a:ext>
            </a:extLst>
          </p:cNvPr>
          <p:cNvSpPr>
            <a:spLocks noGrp="1"/>
          </p:cNvSpPr>
          <p:nvPr>
            <p:ph idx="1"/>
          </p:nvPr>
        </p:nvSpPr>
        <p:spPr/>
        <p:txBody>
          <a:bodyPr>
            <a:normAutofit lnSpcReduction="10000"/>
          </a:bodyPr>
          <a:lstStyle/>
          <a:p>
            <a:r>
              <a:rPr lang="en-GB" dirty="0"/>
              <a:t>Blade </a:t>
            </a:r>
          </a:p>
          <a:p>
            <a:r>
              <a:rPr lang="en-GB" dirty="0"/>
              <a:t>Business</a:t>
            </a:r>
          </a:p>
          <a:p>
            <a:r>
              <a:rPr lang="en-GB" dirty="0"/>
              <a:t>Friend</a:t>
            </a:r>
          </a:p>
          <a:p>
            <a:r>
              <a:rPr lang="en-GB" dirty="0"/>
              <a:t>Game </a:t>
            </a:r>
          </a:p>
          <a:p>
            <a:r>
              <a:rPr lang="en-GB" dirty="0"/>
              <a:t>Harvest</a:t>
            </a:r>
          </a:p>
          <a:p>
            <a:r>
              <a:rPr lang="en-GB" dirty="0"/>
              <a:t>Knight</a:t>
            </a:r>
          </a:p>
          <a:p>
            <a:r>
              <a:rPr lang="en-GB" dirty="0"/>
              <a:t>Neighbour</a:t>
            </a:r>
          </a:p>
          <a:p>
            <a:r>
              <a:rPr lang="en-GB" dirty="0"/>
              <a:t>Read  </a:t>
            </a:r>
          </a:p>
          <a:p>
            <a:r>
              <a:rPr lang="en-GB" dirty="0"/>
              <a:t>Sword</a:t>
            </a:r>
            <a:endParaRPr lang="en-US" dirty="0"/>
          </a:p>
        </p:txBody>
      </p:sp>
    </p:spTree>
    <p:extLst>
      <p:ext uri="{BB962C8B-B14F-4D97-AF65-F5344CB8AC3E}">
        <p14:creationId xmlns:p14="http://schemas.microsoft.com/office/powerpoint/2010/main" val="3109610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6AEA04-97DC-064F-A8DD-DE4C0A594D1C}"/>
              </a:ext>
            </a:extLst>
          </p:cNvPr>
          <p:cNvSpPr>
            <a:spLocks noGrp="1"/>
          </p:cNvSpPr>
          <p:nvPr>
            <p:ph idx="1"/>
          </p:nvPr>
        </p:nvSpPr>
        <p:spPr>
          <a:xfrm>
            <a:off x="342900" y="242887"/>
            <a:ext cx="11430000" cy="6615113"/>
          </a:xfrm>
        </p:spPr>
        <p:txBody>
          <a:bodyPr>
            <a:normAutofit fontScale="85000" lnSpcReduction="20000"/>
          </a:bodyPr>
          <a:lstStyle/>
          <a:p>
            <a:r>
              <a:rPr lang="en-GB" dirty="0" err="1"/>
              <a:t>Blæd</a:t>
            </a:r>
            <a:r>
              <a:rPr lang="en-GB" dirty="0"/>
              <a:t> – This word meant leaf, or blade of grass. It could also refer to anything leaf shaped like an oar. </a:t>
            </a:r>
          </a:p>
          <a:p>
            <a:r>
              <a:rPr lang="en-GB" dirty="0" err="1"/>
              <a:t>Bisignes</a:t>
            </a:r>
            <a:r>
              <a:rPr lang="en-GB" dirty="0"/>
              <a:t> – This word meant anything that you cared about or kept you occupied. </a:t>
            </a:r>
          </a:p>
          <a:p>
            <a:r>
              <a:rPr lang="en-GB" dirty="0" err="1"/>
              <a:t>Freond</a:t>
            </a:r>
            <a:r>
              <a:rPr lang="en-GB" dirty="0"/>
              <a:t> – One of the English language’s oldest words! </a:t>
            </a:r>
          </a:p>
          <a:p>
            <a:r>
              <a:rPr lang="en-GB" dirty="0" err="1"/>
              <a:t>Gamen</a:t>
            </a:r>
            <a:r>
              <a:rPr lang="en-GB" dirty="0"/>
              <a:t> – This word used to mean ‘people together’</a:t>
            </a:r>
          </a:p>
          <a:p>
            <a:r>
              <a:rPr lang="en-GB" dirty="0" err="1"/>
              <a:t>Hærfest</a:t>
            </a:r>
            <a:r>
              <a:rPr lang="en-GB" dirty="0"/>
              <a:t> – In Old English this word was the name for the autumn season, when many crops are ripe. </a:t>
            </a:r>
          </a:p>
          <a:p>
            <a:r>
              <a:rPr lang="en-GB" dirty="0" err="1"/>
              <a:t>Cniht</a:t>
            </a:r>
            <a:r>
              <a:rPr lang="en-GB" dirty="0"/>
              <a:t> – This word didn’t mean the noble warrior we think of today but he was a young boy who was a helper to someone noble. </a:t>
            </a:r>
          </a:p>
          <a:p>
            <a:r>
              <a:rPr lang="en-GB" dirty="0" err="1"/>
              <a:t>Neahgebur</a:t>
            </a:r>
            <a:r>
              <a:rPr lang="en-GB" dirty="0"/>
              <a:t> – This word literally means ‘near-dweller’ a combination of </a:t>
            </a:r>
            <a:r>
              <a:rPr lang="en-GB" dirty="0" err="1"/>
              <a:t>neah</a:t>
            </a:r>
            <a:r>
              <a:rPr lang="en-GB" dirty="0"/>
              <a:t> meaning ‘near’ and ‘gebur’ meaning ‘dweller’.</a:t>
            </a:r>
          </a:p>
          <a:p>
            <a:r>
              <a:rPr lang="en-GB" dirty="0" err="1"/>
              <a:t>Rædan</a:t>
            </a:r>
            <a:r>
              <a:rPr lang="en-GB" dirty="0"/>
              <a:t> – In Old English this word had many meaning but it mainly meant ‘to advise’. An advisor is someone who can help you understand something or explain a new idea – just like reading a book can!</a:t>
            </a:r>
          </a:p>
          <a:p>
            <a:r>
              <a:rPr lang="en-GB" dirty="0" err="1"/>
              <a:t>Sweord</a:t>
            </a:r>
            <a:r>
              <a:rPr lang="en-GB" dirty="0"/>
              <a:t> – This word has hardly changed today! It meant ‘to cut or pierce’.</a:t>
            </a:r>
          </a:p>
          <a:p>
            <a:endParaRPr lang="en-GB" dirty="0"/>
          </a:p>
          <a:p>
            <a:pPr marL="0" indent="0">
              <a:buNone/>
            </a:pPr>
            <a:r>
              <a:rPr lang="en-GB" dirty="0">
                <a:solidFill>
                  <a:srgbClr val="0070C0"/>
                </a:solidFill>
              </a:rPr>
              <a:t>Are there any other Old English words that we use today? </a:t>
            </a:r>
          </a:p>
          <a:p>
            <a:pPr marL="0" indent="0">
              <a:buNone/>
            </a:pPr>
            <a:r>
              <a:rPr lang="en-GB" dirty="0">
                <a:solidFill>
                  <a:srgbClr val="0070C0"/>
                </a:solidFill>
              </a:rPr>
              <a:t>Try looking up a few, perhaps Marshmallow or Whale! </a:t>
            </a:r>
            <a:endParaRPr lang="en-US" dirty="0">
              <a:solidFill>
                <a:srgbClr val="0070C0"/>
              </a:solidFill>
            </a:endParaRPr>
          </a:p>
          <a:p>
            <a:endParaRPr lang="en-US" dirty="0"/>
          </a:p>
        </p:txBody>
      </p:sp>
    </p:spTree>
    <p:extLst>
      <p:ext uri="{BB962C8B-B14F-4D97-AF65-F5344CB8AC3E}">
        <p14:creationId xmlns:p14="http://schemas.microsoft.com/office/powerpoint/2010/main" val="3600747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F1C9CD-7A24-E943-AB4A-03AF7C1DD1A1}"/>
              </a:ext>
            </a:extLst>
          </p:cNvPr>
          <p:cNvPicPr>
            <a:picLocks noChangeAspect="1"/>
          </p:cNvPicPr>
          <p:nvPr/>
        </p:nvPicPr>
        <p:blipFill>
          <a:blip r:embed="rId2"/>
          <a:stretch>
            <a:fillRect/>
          </a:stretch>
        </p:blipFill>
        <p:spPr>
          <a:xfrm rot="16200000">
            <a:off x="2777310" y="-1162050"/>
            <a:ext cx="6637379" cy="9182099"/>
          </a:xfrm>
          <a:prstGeom prst="rect">
            <a:avLst/>
          </a:prstGeom>
        </p:spPr>
      </p:pic>
    </p:spTree>
    <p:extLst>
      <p:ext uri="{BB962C8B-B14F-4D97-AF65-F5344CB8AC3E}">
        <p14:creationId xmlns:p14="http://schemas.microsoft.com/office/powerpoint/2010/main" val="3412338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0C78-590F-524E-A90C-68197E416180}"/>
              </a:ext>
            </a:extLst>
          </p:cNvPr>
          <p:cNvSpPr>
            <a:spLocks noGrp="1"/>
          </p:cNvSpPr>
          <p:nvPr>
            <p:ph type="title"/>
          </p:nvPr>
        </p:nvSpPr>
        <p:spPr/>
        <p:txBody>
          <a:bodyPr/>
          <a:lstStyle/>
          <a:p>
            <a:r>
              <a:rPr lang="en-US" u="sng" dirty="0"/>
              <a:t>Activity 3</a:t>
            </a:r>
          </a:p>
        </p:txBody>
      </p:sp>
      <p:sp>
        <p:nvSpPr>
          <p:cNvPr id="3" name="Content Placeholder 2">
            <a:extLst>
              <a:ext uri="{FF2B5EF4-FFF2-40B4-BE49-F238E27FC236}">
                <a16:creationId xmlns:a16="http://schemas.microsoft.com/office/drawing/2014/main" id="{B4273A5F-622B-954A-99A3-F7B4B1C9BEFF}"/>
              </a:ext>
            </a:extLst>
          </p:cNvPr>
          <p:cNvSpPr>
            <a:spLocks noGrp="1"/>
          </p:cNvSpPr>
          <p:nvPr>
            <p:ph idx="1"/>
          </p:nvPr>
        </p:nvSpPr>
        <p:spPr/>
        <p:txBody>
          <a:bodyPr/>
          <a:lstStyle/>
          <a:p>
            <a:r>
              <a:rPr lang="en-US" dirty="0"/>
              <a:t>Link to German – history of languages tree</a:t>
            </a:r>
          </a:p>
          <a:p>
            <a:endParaRPr lang="en-US" dirty="0"/>
          </a:p>
          <a:p>
            <a:r>
              <a:rPr lang="en-US" dirty="0"/>
              <a:t>Matching up activity – Modern English, Old English and German from the words in the Lord’s Prayer</a:t>
            </a:r>
          </a:p>
          <a:p>
            <a:endParaRPr lang="en-US" dirty="0"/>
          </a:p>
          <a:p>
            <a:r>
              <a:rPr lang="en-US" dirty="0"/>
              <a:t>Cognates </a:t>
            </a:r>
          </a:p>
        </p:txBody>
      </p:sp>
    </p:spTree>
    <p:extLst>
      <p:ext uri="{BB962C8B-B14F-4D97-AF65-F5344CB8AC3E}">
        <p14:creationId xmlns:p14="http://schemas.microsoft.com/office/powerpoint/2010/main" val="852233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2738-378A-5540-8A10-E7378DCDBDF0}"/>
              </a:ext>
            </a:extLst>
          </p:cNvPr>
          <p:cNvSpPr>
            <a:spLocks noGrp="1"/>
          </p:cNvSpPr>
          <p:nvPr>
            <p:ph type="title"/>
          </p:nvPr>
        </p:nvSpPr>
        <p:spPr/>
        <p:txBody>
          <a:bodyPr/>
          <a:lstStyle/>
          <a:p>
            <a:r>
              <a:rPr lang="en-US" dirty="0"/>
              <a:t>A link to German?</a:t>
            </a:r>
          </a:p>
        </p:txBody>
      </p:sp>
      <p:sp>
        <p:nvSpPr>
          <p:cNvPr id="3" name="Content Placeholder 2">
            <a:extLst>
              <a:ext uri="{FF2B5EF4-FFF2-40B4-BE49-F238E27FC236}">
                <a16:creationId xmlns:a16="http://schemas.microsoft.com/office/drawing/2014/main" id="{636B18CC-B8B8-8849-A5B6-4D7195E04704}"/>
              </a:ext>
            </a:extLst>
          </p:cNvPr>
          <p:cNvSpPr>
            <a:spLocks noGrp="1"/>
          </p:cNvSpPr>
          <p:nvPr>
            <p:ph idx="1"/>
          </p:nvPr>
        </p:nvSpPr>
        <p:spPr/>
        <p:txBody>
          <a:bodyPr/>
          <a:lstStyle/>
          <a:p>
            <a:r>
              <a:rPr lang="en-US" dirty="0"/>
              <a:t>Many of our common words from the language of the Anglo-Saxons (Old English). It originally comes from a much older language group called Germanic, which is also the ancestor of the German, Dutch and Scandinavian languages. </a:t>
            </a:r>
          </a:p>
          <a:p>
            <a:pPr marL="0" indent="0">
              <a:buNone/>
            </a:pPr>
            <a:endParaRPr lang="en-US" dirty="0"/>
          </a:p>
        </p:txBody>
      </p:sp>
    </p:spTree>
    <p:extLst>
      <p:ext uri="{BB962C8B-B14F-4D97-AF65-F5344CB8AC3E}">
        <p14:creationId xmlns:p14="http://schemas.microsoft.com/office/powerpoint/2010/main" val="94246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F98DA95-2D18-9E42-8039-10F2385EF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3" y="23027"/>
            <a:ext cx="9360946" cy="688445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E2241FF9-8AAE-B94A-BDAF-7B4CC8560330}"/>
              </a:ext>
            </a:extLst>
          </p:cNvPr>
          <p:cNvCxnSpPr/>
          <p:nvPr/>
        </p:nvCxnSpPr>
        <p:spPr>
          <a:xfrm flipH="1" flipV="1">
            <a:off x="8172451" y="4100512"/>
            <a:ext cx="3414712" cy="1243013"/>
          </a:xfrm>
          <a:prstGeom prst="straightConnector1">
            <a:avLst/>
          </a:prstGeom>
          <a:ln w="793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36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7CC38B3-B010-7442-8568-7EAC63B93842}"/>
              </a:ext>
            </a:extLst>
          </p:cNvPr>
          <p:cNvGraphicFramePr>
            <a:graphicFrameLocks noGrp="1"/>
          </p:cNvGraphicFramePr>
          <p:nvPr>
            <p:extLst>
              <p:ext uri="{D42A27DB-BD31-4B8C-83A1-F6EECF244321}">
                <p14:modId xmlns:p14="http://schemas.microsoft.com/office/powerpoint/2010/main" val="1289737355"/>
              </p:ext>
            </p:extLst>
          </p:nvPr>
        </p:nvGraphicFramePr>
        <p:xfrm>
          <a:off x="314324" y="314325"/>
          <a:ext cx="11630028" cy="6157911"/>
        </p:xfrm>
        <a:graphic>
          <a:graphicData uri="http://schemas.openxmlformats.org/drawingml/2006/table">
            <a:tbl>
              <a:tblPr firstRow="1" bandRow="1">
                <a:tableStyleId>{5940675A-B579-460E-94D1-54222C63F5DA}</a:tableStyleId>
              </a:tblPr>
              <a:tblGrid>
                <a:gridCol w="1938338">
                  <a:extLst>
                    <a:ext uri="{9D8B030D-6E8A-4147-A177-3AD203B41FA5}">
                      <a16:colId xmlns:a16="http://schemas.microsoft.com/office/drawing/2014/main" val="4047489163"/>
                    </a:ext>
                  </a:extLst>
                </a:gridCol>
                <a:gridCol w="1938338">
                  <a:extLst>
                    <a:ext uri="{9D8B030D-6E8A-4147-A177-3AD203B41FA5}">
                      <a16:colId xmlns:a16="http://schemas.microsoft.com/office/drawing/2014/main" val="3635354699"/>
                    </a:ext>
                  </a:extLst>
                </a:gridCol>
                <a:gridCol w="1938338">
                  <a:extLst>
                    <a:ext uri="{9D8B030D-6E8A-4147-A177-3AD203B41FA5}">
                      <a16:colId xmlns:a16="http://schemas.microsoft.com/office/drawing/2014/main" val="2718057336"/>
                    </a:ext>
                  </a:extLst>
                </a:gridCol>
                <a:gridCol w="1938338">
                  <a:extLst>
                    <a:ext uri="{9D8B030D-6E8A-4147-A177-3AD203B41FA5}">
                      <a16:colId xmlns:a16="http://schemas.microsoft.com/office/drawing/2014/main" val="1821626300"/>
                    </a:ext>
                  </a:extLst>
                </a:gridCol>
                <a:gridCol w="1938338">
                  <a:extLst>
                    <a:ext uri="{9D8B030D-6E8A-4147-A177-3AD203B41FA5}">
                      <a16:colId xmlns:a16="http://schemas.microsoft.com/office/drawing/2014/main" val="3191532688"/>
                    </a:ext>
                  </a:extLst>
                </a:gridCol>
                <a:gridCol w="1938338">
                  <a:extLst>
                    <a:ext uri="{9D8B030D-6E8A-4147-A177-3AD203B41FA5}">
                      <a16:colId xmlns:a16="http://schemas.microsoft.com/office/drawing/2014/main" val="3049802782"/>
                    </a:ext>
                  </a:extLst>
                </a:gridCol>
              </a:tblGrid>
              <a:tr h="2052637">
                <a:tc>
                  <a:txBody>
                    <a:bodyPr/>
                    <a:lstStyle/>
                    <a:p>
                      <a:pPr algn="ctr"/>
                      <a:r>
                        <a:rPr lang="en-US" sz="2800" b="1" dirty="0"/>
                        <a:t>Old English</a:t>
                      </a:r>
                    </a:p>
                  </a:txBody>
                  <a:tcPr anchor="ctr"/>
                </a:tc>
                <a:tc>
                  <a:txBody>
                    <a:bodyPr/>
                    <a:lstStyle/>
                    <a:p>
                      <a:pPr algn="ctr"/>
                      <a:r>
                        <a:rPr lang="en-US" sz="2800" b="1" dirty="0"/>
                        <a:t>Modern English</a:t>
                      </a:r>
                    </a:p>
                  </a:txBody>
                  <a:tcPr anchor="ctr"/>
                </a:tc>
                <a:tc>
                  <a:txBody>
                    <a:bodyPr/>
                    <a:lstStyle/>
                    <a:p>
                      <a:pPr algn="ctr"/>
                      <a:r>
                        <a:rPr lang="en-US" sz="2800" b="1" dirty="0"/>
                        <a:t>German</a:t>
                      </a:r>
                    </a:p>
                  </a:txBody>
                  <a:tcPr anchor="ctr"/>
                </a:tc>
                <a:tc>
                  <a:txBody>
                    <a:bodyPr/>
                    <a:lstStyle/>
                    <a:p>
                      <a:pPr algn="ctr"/>
                      <a:r>
                        <a:rPr lang="en-US" sz="2800" dirty="0" err="1"/>
                        <a:t>Heofonum</a:t>
                      </a:r>
                      <a:endParaRPr lang="en-US" sz="2800" dirty="0"/>
                    </a:p>
                  </a:txBody>
                  <a:tcPr anchor="ctr"/>
                </a:tc>
                <a:tc>
                  <a:txBody>
                    <a:bodyPr/>
                    <a:lstStyle/>
                    <a:p>
                      <a:pPr algn="ctr"/>
                      <a:r>
                        <a:rPr lang="en-US" sz="2800" dirty="0"/>
                        <a:t>Nama</a:t>
                      </a:r>
                    </a:p>
                  </a:txBody>
                  <a:tcPr anchor="ctr"/>
                </a:tc>
                <a:tc>
                  <a:txBody>
                    <a:bodyPr/>
                    <a:lstStyle/>
                    <a:p>
                      <a:pPr algn="ctr"/>
                      <a:r>
                        <a:rPr lang="en-US" sz="2800" dirty="0" err="1"/>
                        <a:t>Fæder</a:t>
                      </a:r>
                      <a:endParaRPr lang="en-US" sz="2800" dirty="0"/>
                    </a:p>
                  </a:txBody>
                  <a:tcPr anchor="ctr"/>
                </a:tc>
                <a:extLst>
                  <a:ext uri="{0D108BD9-81ED-4DB2-BD59-A6C34878D82A}">
                    <a16:rowId xmlns:a16="http://schemas.microsoft.com/office/drawing/2014/main" val="2041834566"/>
                  </a:ext>
                </a:extLst>
              </a:tr>
              <a:tr h="2052637">
                <a:tc>
                  <a:txBody>
                    <a:bodyPr/>
                    <a:lstStyle/>
                    <a:p>
                      <a:pPr algn="ctr"/>
                      <a:r>
                        <a:rPr lang="en-US" sz="2800" dirty="0" err="1"/>
                        <a:t>Todæg</a:t>
                      </a:r>
                      <a:endParaRPr lang="en-US" sz="2800" dirty="0"/>
                    </a:p>
                  </a:txBody>
                  <a:tcPr anchor="ctr"/>
                </a:tc>
                <a:tc>
                  <a:txBody>
                    <a:bodyPr/>
                    <a:lstStyle/>
                    <a:p>
                      <a:pPr algn="ctr"/>
                      <a:r>
                        <a:rPr lang="en-US" sz="2800" dirty="0" err="1"/>
                        <a:t>Yfele</a:t>
                      </a:r>
                      <a:endParaRPr lang="en-US" sz="2800" dirty="0"/>
                    </a:p>
                  </a:txBody>
                  <a:tcPr anchor="ctr"/>
                </a:tc>
                <a:tc>
                  <a:txBody>
                    <a:bodyPr/>
                    <a:lstStyle/>
                    <a:p>
                      <a:pPr algn="ctr"/>
                      <a:r>
                        <a:rPr lang="en-US" sz="2800" dirty="0"/>
                        <a:t>Heaven</a:t>
                      </a:r>
                    </a:p>
                  </a:txBody>
                  <a:tcPr anchor="ctr"/>
                </a:tc>
                <a:tc>
                  <a:txBody>
                    <a:bodyPr/>
                    <a:lstStyle/>
                    <a:p>
                      <a:pPr algn="ctr"/>
                      <a:r>
                        <a:rPr lang="en-US" sz="2800" dirty="0"/>
                        <a:t>Name</a:t>
                      </a:r>
                    </a:p>
                  </a:txBody>
                  <a:tcPr anchor="ctr"/>
                </a:tc>
                <a:tc>
                  <a:txBody>
                    <a:bodyPr/>
                    <a:lstStyle/>
                    <a:p>
                      <a:pPr algn="ctr"/>
                      <a:r>
                        <a:rPr lang="en-US" sz="2800" dirty="0"/>
                        <a:t>Father</a:t>
                      </a:r>
                    </a:p>
                  </a:txBody>
                  <a:tcPr anchor="ctr"/>
                </a:tc>
                <a:tc>
                  <a:txBody>
                    <a:bodyPr/>
                    <a:lstStyle/>
                    <a:p>
                      <a:pPr algn="ctr"/>
                      <a:r>
                        <a:rPr lang="en-US" sz="2800" dirty="0"/>
                        <a:t>Today</a:t>
                      </a:r>
                    </a:p>
                  </a:txBody>
                  <a:tcPr anchor="ctr"/>
                </a:tc>
                <a:extLst>
                  <a:ext uri="{0D108BD9-81ED-4DB2-BD59-A6C34878D82A}">
                    <a16:rowId xmlns:a16="http://schemas.microsoft.com/office/drawing/2014/main" val="3730678235"/>
                  </a:ext>
                </a:extLst>
              </a:tr>
              <a:tr h="2052637">
                <a:tc>
                  <a:txBody>
                    <a:bodyPr/>
                    <a:lstStyle/>
                    <a:p>
                      <a:pPr algn="ctr"/>
                      <a:r>
                        <a:rPr lang="en-US" sz="2800" dirty="0"/>
                        <a:t>Evil</a:t>
                      </a:r>
                    </a:p>
                  </a:txBody>
                  <a:tcPr anchor="ctr"/>
                </a:tc>
                <a:tc>
                  <a:txBody>
                    <a:bodyPr/>
                    <a:lstStyle/>
                    <a:p>
                      <a:pPr algn="ctr"/>
                      <a:r>
                        <a:rPr lang="en-US" sz="2800" dirty="0"/>
                        <a:t>Himmel</a:t>
                      </a:r>
                    </a:p>
                  </a:txBody>
                  <a:tcPr anchor="ctr"/>
                </a:tc>
                <a:tc>
                  <a:txBody>
                    <a:bodyPr/>
                    <a:lstStyle/>
                    <a:p>
                      <a:pPr algn="ctr"/>
                      <a:r>
                        <a:rPr lang="en-US" sz="2800" dirty="0"/>
                        <a:t>Name</a:t>
                      </a:r>
                    </a:p>
                  </a:txBody>
                  <a:tcPr anchor="ctr"/>
                </a:tc>
                <a:tc>
                  <a:txBody>
                    <a:bodyPr/>
                    <a:lstStyle/>
                    <a:p>
                      <a:pPr algn="ctr"/>
                      <a:r>
                        <a:rPr lang="en-US" sz="2800" dirty="0" err="1"/>
                        <a:t>Vater</a:t>
                      </a:r>
                      <a:endParaRPr lang="en-US" sz="2800" dirty="0"/>
                    </a:p>
                  </a:txBody>
                  <a:tcPr anchor="ctr"/>
                </a:tc>
                <a:tc>
                  <a:txBody>
                    <a:bodyPr/>
                    <a:lstStyle/>
                    <a:p>
                      <a:pPr algn="ctr"/>
                      <a:r>
                        <a:rPr lang="en-US" sz="2800" dirty="0"/>
                        <a:t>Heute</a:t>
                      </a:r>
                    </a:p>
                  </a:txBody>
                  <a:tcPr anchor="ctr"/>
                </a:tc>
                <a:tc>
                  <a:txBody>
                    <a:bodyPr/>
                    <a:lstStyle/>
                    <a:p>
                      <a:pPr algn="ctr"/>
                      <a:r>
                        <a:rPr lang="en-US" sz="2800" dirty="0" err="1"/>
                        <a:t>Übel</a:t>
                      </a:r>
                      <a:endParaRPr lang="en-US" sz="2800" dirty="0"/>
                    </a:p>
                  </a:txBody>
                  <a:tcPr anchor="ctr"/>
                </a:tc>
                <a:extLst>
                  <a:ext uri="{0D108BD9-81ED-4DB2-BD59-A6C34878D82A}">
                    <a16:rowId xmlns:a16="http://schemas.microsoft.com/office/drawing/2014/main" val="3558813836"/>
                  </a:ext>
                </a:extLst>
              </a:tr>
            </a:tbl>
          </a:graphicData>
        </a:graphic>
      </p:graphicFrame>
    </p:spTree>
    <p:extLst>
      <p:ext uri="{BB962C8B-B14F-4D97-AF65-F5344CB8AC3E}">
        <p14:creationId xmlns:p14="http://schemas.microsoft.com/office/powerpoint/2010/main" val="328796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A584BD-F6F1-4463-80A0-2B0E9284045D}"/>
              </a:ext>
            </a:extLst>
          </p:cNvPr>
          <p:cNvSpPr txBox="1"/>
          <p:nvPr/>
        </p:nvSpPr>
        <p:spPr>
          <a:xfrm>
            <a:off x="838200" y="1929384"/>
            <a:ext cx="10515600" cy="425196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t>The Lord’s Prayer has been written in many languages: </a:t>
            </a:r>
          </a:p>
          <a:p>
            <a:pPr indent="-228600">
              <a:lnSpc>
                <a:spcPct val="90000"/>
              </a:lnSpc>
              <a:spcAft>
                <a:spcPts val="600"/>
              </a:spcAft>
              <a:buFont typeface="Arial" panose="020B0604020202020204" pitchFamily="34" charset="0"/>
              <a:buChar char="•"/>
            </a:pPr>
            <a:r>
              <a:rPr lang="en-US" sz="2200">
                <a:hlinkClick r:id="rId2"/>
              </a:rPr>
              <a:t>https://www.wordproject.org/bibles/resources/our_father/in_many_languages.htm</a:t>
            </a:r>
            <a:endParaRPr lang="en-US" sz="2200"/>
          </a:p>
          <a:p>
            <a:pPr indent="-228600">
              <a:lnSpc>
                <a:spcPct val="90000"/>
              </a:lnSpc>
              <a:spcAft>
                <a:spcPts val="600"/>
              </a:spcAft>
              <a:buFont typeface="Arial" panose="020B0604020202020204" pitchFamily="34" charset="0"/>
              <a:buChar char="•"/>
            </a:pPr>
            <a:endParaRPr lang="en-US" sz="2200"/>
          </a:p>
          <a:p>
            <a:pPr indent="-228600">
              <a:lnSpc>
                <a:spcPct val="90000"/>
              </a:lnSpc>
              <a:spcAft>
                <a:spcPts val="600"/>
              </a:spcAft>
              <a:buFont typeface="Arial" panose="020B0604020202020204" pitchFamily="34" charset="0"/>
              <a:buChar char="•"/>
            </a:pPr>
            <a:r>
              <a:rPr lang="en-US" sz="2200"/>
              <a:t>Including sign language </a:t>
            </a:r>
            <a:r>
              <a:rPr lang="en-US" sz="2200">
                <a:hlinkClick r:id="rId3"/>
              </a:rPr>
              <a:t>https://youtu.be/5lNr-nOEmyE</a:t>
            </a:r>
            <a:endParaRPr lang="en-US" sz="2200"/>
          </a:p>
        </p:txBody>
      </p:sp>
    </p:spTree>
    <p:extLst>
      <p:ext uri="{BB962C8B-B14F-4D97-AF65-F5344CB8AC3E}">
        <p14:creationId xmlns:p14="http://schemas.microsoft.com/office/powerpoint/2010/main" val="391953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72719-EAEA-FE44-A3FA-C8041FAD22A1}"/>
              </a:ext>
            </a:extLst>
          </p:cNvPr>
          <p:cNvSpPr txBox="1"/>
          <p:nvPr/>
        </p:nvSpPr>
        <p:spPr>
          <a:xfrm>
            <a:off x="1042981" y="2728913"/>
            <a:ext cx="2714625" cy="369332"/>
          </a:xfrm>
          <a:prstGeom prst="rect">
            <a:avLst/>
          </a:prstGeom>
          <a:noFill/>
          <a:ln w="31750">
            <a:solidFill>
              <a:schemeClr val="accent6">
                <a:lumMod val="50000"/>
              </a:schemeClr>
            </a:solidFill>
          </a:ln>
        </p:spPr>
        <p:txBody>
          <a:bodyPr wrap="square" rtlCol="0">
            <a:spAutoFit/>
          </a:bodyPr>
          <a:lstStyle/>
          <a:p>
            <a:pPr algn="ctr"/>
            <a:r>
              <a:rPr lang="en-US" dirty="0" err="1"/>
              <a:t>heofonum</a:t>
            </a:r>
            <a:endParaRPr lang="en-US" dirty="0"/>
          </a:p>
        </p:txBody>
      </p:sp>
      <p:sp>
        <p:nvSpPr>
          <p:cNvPr id="6" name="TextBox 5">
            <a:extLst>
              <a:ext uri="{FF2B5EF4-FFF2-40B4-BE49-F238E27FC236}">
                <a16:creationId xmlns:a16="http://schemas.microsoft.com/office/drawing/2014/main" id="{AAA9FB85-E09A-B94D-945A-187F40E9BAA2}"/>
              </a:ext>
            </a:extLst>
          </p:cNvPr>
          <p:cNvSpPr txBox="1"/>
          <p:nvPr/>
        </p:nvSpPr>
        <p:spPr>
          <a:xfrm>
            <a:off x="1042980" y="3429000"/>
            <a:ext cx="2714625" cy="369332"/>
          </a:xfrm>
          <a:prstGeom prst="rect">
            <a:avLst/>
          </a:prstGeom>
          <a:noFill/>
          <a:ln w="31750">
            <a:solidFill>
              <a:schemeClr val="accent6">
                <a:lumMod val="50000"/>
              </a:schemeClr>
            </a:solidFill>
          </a:ln>
        </p:spPr>
        <p:txBody>
          <a:bodyPr wrap="square" rtlCol="0">
            <a:spAutoFit/>
          </a:bodyPr>
          <a:lstStyle/>
          <a:p>
            <a:pPr algn="ctr"/>
            <a:r>
              <a:rPr lang="en-US" dirty="0" err="1"/>
              <a:t>nama</a:t>
            </a:r>
            <a:endParaRPr lang="en-US" dirty="0"/>
          </a:p>
        </p:txBody>
      </p:sp>
      <p:sp>
        <p:nvSpPr>
          <p:cNvPr id="7" name="TextBox 6">
            <a:extLst>
              <a:ext uri="{FF2B5EF4-FFF2-40B4-BE49-F238E27FC236}">
                <a16:creationId xmlns:a16="http://schemas.microsoft.com/office/drawing/2014/main" id="{84647993-44A3-4142-8B34-261A842C9A55}"/>
              </a:ext>
            </a:extLst>
          </p:cNvPr>
          <p:cNvSpPr txBox="1"/>
          <p:nvPr/>
        </p:nvSpPr>
        <p:spPr>
          <a:xfrm>
            <a:off x="1042979" y="4129087"/>
            <a:ext cx="2714625" cy="369332"/>
          </a:xfrm>
          <a:prstGeom prst="rect">
            <a:avLst/>
          </a:prstGeom>
          <a:noFill/>
          <a:ln w="31750">
            <a:solidFill>
              <a:schemeClr val="accent6">
                <a:lumMod val="50000"/>
              </a:schemeClr>
            </a:solidFill>
          </a:ln>
        </p:spPr>
        <p:txBody>
          <a:bodyPr wrap="square" rtlCol="0">
            <a:spAutoFit/>
          </a:bodyPr>
          <a:lstStyle/>
          <a:p>
            <a:pPr algn="ctr"/>
            <a:r>
              <a:rPr lang="en-US" dirty="0" err="1"/>
              <a:t>Fæder</a:t>
            </a:r>
            <a:endParaRPr lang="en-US" dirty="0"/>
          </a:p>
        </p:txBody>
      </p:sp>
      <p:sp>
        <p:nvSpPr>
          <p:cNvPr id="8" name="TextBox 7">
            <a:extLst>
              <a:ext uri="{FF2B5EF4-FFF2-40B4-BE49-F238E27FC236}">
                <a16:creationId xmlns:a16="http://schemas.microsoft.com/office/drawing/2014/main" id="{8BAA3580-309C-F842-B771-984EC3DBF9FC}"/>
              </a:ext>
            </a:extLst>
          </p:cNvPr>
          <p:cNvSpPr txBox="1"/>
          <p:nvPr/>
        </p:nvSpPr>
        <p:spPr>
          <a:xfrm>
            <a:off x="1042978" y="4829174"/>
            <a:ext cx="2714625" cy="369332"/>
          </a:xfrm>
          <a:prstGeom prst="rect">
            <a:avLst/>
          </a:prstGeom>
          <a:noFill/>
          <a:ln w="31750">
            <a:solidFill>
              <a:schemeClr val="accent6">
                <a:lumMod val="50000"/>
              </a:schemeClr>
            </a:solidFill>
          </a:ln>
        </p:spPr>
        <p:txBody>
          <a:bodyPr wrap="square" rtlCol="0">
            <a:spAutoFit/>
          </a:bodyPr>
          <a:lstStyle/>
          <a:p>
            <a:pPr algn="ctr"/>
            <a:r>
              <a:rPr lang="en-US" dirty="0" err="1"/>
              <a:t>todæg</a:t>
            </a:r>
            <a:endParaRPr lang="en-US" dirty="0"/>
          </a:p>
        </p:txBody>
      </p:sp>
      <p:sp>
        <p:nvSpPr>
          <p:cNvPr id="9" name="TextBox 8">
            <a:extLst>
              <a:ext uri="{FF2B5EF4-FFF2-40B4-BE49-F238E27FC236}">
                <a16:creationId xmlns:a16="http://schemas.microsoft.com/office/drawing/2014/main" id="{733991E1-FBFA-A846-BD58-4F4F0B9C53FD}"/>
              </a:ext>
            </a:extLst>
          </p:cNvPr>
          <p:cNvSpPr txBox="1"/>
          <p:nvPr/>
        </p:nvSpPr>
        <p:spPr>
          <a:xfrm>
            <a:off x="1042977" y="5529261"/>
            <a:ext cx="2714625" cy="369332"/>
          </a:xfrm>
          <a:prstGeom prst="rect">
            <a:avLst/>
          </a:prstGeom>
          <a:noFill/>
          <a:ln w="31750">
            <a:solidFill>
              <a:schemeClr val="accent6">
                <a:lumMod val="50000"/>
              </a:schemeClr>
            </a:solidFill>
          </a:ln>
        </p:spPr>
        <p:txBody>
          <a:bodyPr wrap="square" rtlCol="0">
            <a:spAutoFit/>
          </a:bodyPr>
          <a:lstStyle/>
          <a:p>
            <a:pPr algn="ctr"/>
            <a:r>
              <a:rPr lang="en-US" dirty="0" err="1"/>
              <a:t>yfele</a:t>
            </a:r>
            <a:endParaRPr lang="en-US" dirty="0"/>
          </a:p>
        </p:txBody>
      </p:sp>
      <p:sp>
        <p:nvSpPr>
          <p:cNvPr id="10" name="TextBox 9">
            <a:extLst>
              <a:ext uri="{FF2B5EF4-FFF2-40B4-BE49-F238E27FC236}">
                <a16:creationId xmlns:a16="http://schemas.microsoft.com/office/drawing/2014/main" id="{19C9ED8F-1F11-FC40-89BA-1CE4123687C9}"/>
              </a:ext>
            </a:extLst>
          </p:cNvPr>
          <p:cNvSpPr txBox="1"/>
          <p:nvPr/>
        </p:nvSpPr>
        <p:spPr>
          <a:xfrm>
            <a:off x="4764872" y="2728913"/>
            <a:ext cx="2714625" cy="369332"/>
          </a:xfrm>
          <a:prstGeom prst="rect">
            <a:avLst/>
          </a:prstGeom>
          <a:noFill/>
          <a:ln w="31750">
            <a:solidFill>
              <a:srgbClr val="7030A0"/>
            </a:solidFill>
          </a:ln>
        </p:spPr>
        <p:txBody>
          <a:bodyPr wrap="square" rtlCol="0">
            <a:spAutoFit/>
          </a:bodyPr>
          <a:lstStyle/>
          <a:p>
            <a:pPr algn="ctr"/>
            <a:r>
              <a:rPr lang="en-US" dirty="0"/>
              <a:t>heaven</a:t>
            </a:r>
          </a:p>
        </p:txBody>
      </p:sp>
      <p:sp>
        <p:nvSpPr>
          <p:cNvPr id="11" name="TextBox 10">
            <a:extLst>
              <a:ext uri="{FF2B5EF4-FFF2-40B4-BE49-F238E27FC236}">
                <a16:creationId xmlns:a16="http://schemas.microsoft.com/office/drawing/2014/main" id="{E580A46E-8C3B-A240-A8C0-68554286C780}"/>
              </a:ext>
            </a:extLst>
          </p:cNvPr>
          <p:cNvSpPr txBox="1"/>
          <p:nvPr/>
        </p:nvSpPr>
        <p:spPr>
          <a:xfrm>
            <a:off x="4764871" y="3430910"/>
            <a:ext cx="2714625" cy="369332"/>
          </a:xfrm>
          <a:prstGeom prst="rect">
            <a:avLst/>
          </a:prstGeom>
          <a:noFill/>
          <a:ln w="31750">
            <a:solidFill>
              <a:srgbClr val="7030A0"/>
            </a:solidFill>
          </a:ln>
        </p:spPr>
        <p:txBody>
          <a:bodyPr wrap="square" rtlCol="0">
            <a:spAutoFit/>
          </a:bodyPr>
          <a:lstStyle/>
          <a:p>
            <a:pPr algn="ctr"/>
            <a:r>
              <a:rPr lang="en-US" dirty="0"/>
              <a:t>name</a:t>
            </a:r>
          </a:p>
        </p:txBody>
      </p:sp>
      <p:sp>
        <p:nvSpPr>
          <p:cNvPr id="12" name="TextBox 11">
            <a:extLst>
              <a:ext uri="{FF2B5EF4-FFF2-40B4-BE49-F238E27FC236}">
                <a16:creationId xmlns:a16="http://schemas.microsoft.com/office/drawing/2014/main" id="{D9EB6815-E1C6-6747-9FF9-E0EB406FF166}"/>
              </a:ext>
            </a:extLst>
          </p:cNvPr>
          <p:cNvSpPr txBox="1"/>
          <p:nvPr/>
        </p:nvSpPr>
        <p:spPr>
          <a:xfrm>
            <a:off x="4764872" y="4143569"/>
            <a:ext cx="2714625" cy="369332"/>
          </a:xfrm>
          <a:prstGeom prst="rect">
            <a:avLst/>
          </a:prstGeom>
          <a:noFill/>
          <a:ln w="31750">
            <a:solidFill>
              <a:srgbClr val="7030A0"/>
            </a:solidFill>
          </a:ln>
        </p:spPr>
        <p:txBody>
          <a:bodyPr wrap="square" rtlCol="0">
            <a:spAutoFit/>
          </a:bodyPr>
          <a:lstStyle/>
          <a:p>
            <a:pPr algn="ctr"/>
            <a:r>
              <a:rPr lang="en-US" dirty="0"/>
              <a:t>Father</a:t>
            </a:r>
          </a:p>
        </p:txBody>
      </p:sp>
      <p:sp>
        <p:nvSpPr>
          <p:cNvPr id="13" name="TextBox 12">
            <a:extLst>
              <a:ext uri="{FF2B5EF4-FFF2-40B4-BE49-F238E27FC236}">
                <a16:creationId xmlns:a16="http://schemas.microsoft.com/office/drawing/2014/main" id="{329A1969-6E84-E640-A8BA-D313D284A832}"/>
              </a:ext>
            </a:extLst>
          </p:cNvPr>
          <p:cNvSpPr txBox="1"/>
          <p:nvPr/>
        </p:nvSpPr>
        <p:spPr>
          <a:xfrm>
            <a:off x="4764869" y="4844494"/>
            <a:ext cx="2714625" cy="369332"/>
          </a:xfrm>
          <a:prstGeom prst="rect">
            <a:avLst/>
          </a:prstGeom>
          <a:noFill/>
          <a:ln w="31750">
            <a:solidFill>
              <a:srgbClr val="7030A0"/>
            </a:solidFill>
          </a:ln>
        </p:spPr>
        <p:txBody>
          <a:bodyPr wrap="square" rtlCol="0">
            <a:spAutoFit/>
          </a:bodyPr>
          <a:lstStyle/>
          <a:p>
            <a:pPr algn="ctr"/>
            <a:r>
              <a:rPr lang="en-US" dirty="0"/>
              <a:t>today</a:t>
            </a:r>
          </a:p>
        </p:txBody>
      </p:sp>
      <p:sp>
        <p:nvSpPr>
          <p:cNvPr id="14" name="TextBox 13">
            <a:extLst>
              <a:ext uri="{FF2B5EF4-FFF2-40B4-BE49-F238E27FC236}">
                <a16:creationId xmlns:a16="http://schemas.microsoft.com/office/drawing/2014/main" id="{A612606A-D236-CC4F-BABC-FACCE1C21155}"/>
              </a:ext>
            </a:extLst>
          </p:cNvPr>
          <p:cNvSpPr txBox="1"/>
          <p:nvPr/>
        </p:nvSpPr>
        <p:spPr>
          <a:xfrm>
            <a:off x="4764870" y="5529261"/>
            <a:ext cx="2714625" cy="369332"/>
          </a:xfrm>
          <a:prstGeom prst="rect">
            <a:avLst/>
          </a:prstGeom>
          <a:noFill/>
          <a:ln w="31750">
            <a:solidFill>
              <a:srgbClr val="7030A0"/>
            </a:solidFill>
          </a:ln>
        </p:spPr>
        <p:txBody>
          <a:bodyPr wrap="square" rtlCol="0">
            <a:spAutoFit/>
          </a:bodyPr>
          <a:lstStyle/>
          <a:p>
            <a:pPr algn="ctr"/>
            <a:r>
              <a:rPr lang="en-US" dirty="0"/>
              <a:t>evil</a:t>
            </a:r>
          </a:p>
        </p:txBody>
      </p:sp>
      <p:sp>
        <p:nvSpPr>
          <p:cNvPr id="15" name="TextBox 14">
            <a:extLst>
              <a:ext uri="{FF2B5EF4-FFF2-40B4-BE49-F238E27FC236}">
                <a16:creationId xmlns:a16="http://schemas.microsoft.com/office/drawing/2014/main" id="{82CCE3F4-1280-4549-9E8E-CBB1F7264F60}"/>
              </a:ext>
            </a:extLst>
          </p:cNvPr>
          <p:cNvSpPr txBox="1"/>
          <p:nvPr/>
        </p:nvSpPr>
        <p:spPr>
          <a:xfrm>
            <a:off x="8453431" y="2699267"/>
            <a:ext cx="2714625" cy="369332"/>
          </a:xfrm>
          <a:prstGeom prst="rect">
            <a:avLst/>
          </a:prstGeom>
          <a:noFill/>
          <a:ln w="31750">
            <a:solidFill>
              <a:schemeClr val="accent2">
                <a:lumMod val="75000"/>
              </a:schemeClr>
            </a:solidFill>
          </a:ln>
        </p:spPr>
        <p:txBody>
          <a:bodyPr wrap="square" rtlCol="0">
            <a:spAutoFit/>
          </a:bodyPr>
          <a:lstStyle/>
          <a:p>
            <a:pPr algn="ctr"/>
            <a:r>
              <a:rPr lang="en-US" dirty="0"/>
              <a:t>Himmel</a:t>
            </a:r>
          </a:p>
        </p:txBody>
      </p:sp>
      <p:sp>
        <p:nvSpPr>
          <p:cNvPr id="16" name="TextBox 15">
            <a:extLst>
              <a:ext uri="{FF2B5EF4-FFF2-40B4-BE49-F238E27FC236}">
                <a16:creationId xmlns:a16="http://schemas.microsoft.com/office/drawing/2014/main" id="{2A384454-8536-9349-BA55-D3007C7CA53F}"/>
              </a:ext>
            </a:extLst>
          </p:cNvPr>
          <p:cNvSpPr txBox="1"/>
          <p:nvPr/>
        </p:nvSpPr>
        <p:spPr>
          <a:xfrm>
            <a:off x="8453430" y="3401264"/>
            <a:ext cx="2714625" cy="369332"/>
          </a:xfrm>
          <a:prstGeom prst="rect">
            <a:avLst/>
          </a:prstGeom>
          <a:noFill/>
          <a:ln w="31750">
            <a:solidFill>
              <a:schemeClr val="accent2">
                <a:lumMod val="75000"/>
              </a:schemeClr>
            </a:solidFill>
          </a:ln>
        </p:spPr>
        <p:txBody>
          <a:bodyPr wrap="square" rtlCol="0">
            <a:spAutoFit/>
          </a:bodyPr>
          <a:lstStyle/>
          <a:p>
            <a:pPr algn="ctr"/>
            <a:r>
              <a:rPr lang="en-US" dirty="0"/>
              <a:t>Name</a:t>
            </a:r>
          </a:p>
        </p:txBody>
      </p:sp>
      <p:sp>
        <p:nvSpPr>
          <p:cNvPr id="17" name="TextBox 16">
            <a:extLst>
              <a:ext uri="{FF2B5EF4-FFF2-40B4-BE49-F238E27FC236}">
                <a16:creationId xmlns:a16="http://schemas.microsoft.com/office/drawing/2014/main" id="{BB0A4424-4C5A-D543-A87A-A52696E6C997}"/>
              </a:ext>
            </a:extLst>
          </p:cNvPr>
          <p:cNvSpPr txBox="1"/>
          <p:nvPr/>
        </p:nvSpPr>
        <p:spPr>
          <a:xfrm>
            <a:off x="8453431" y="4113923"/>
            <a:ext cx="2714625" cy="369332"/>
          </a:xfrm>
          <a:prstGeom prst="rect">
            <a:avLst/>
          </a:prstGeom>
          <a:noFill/>
          <a:ln w="31750">
            <a:solidFill>
              <a:schemeClr val="accent2">
                <a:lumMod val="75000"/>
              </a:schemeClr>
            </a:solidFill>
          </a:ln>
        </p:spPr>
        <p:txBody>
          <a:bodyPr wrap="square" rtlCol="0">
            <a:spAutoFit/>
          </a:bodyPr>
          <a:lstStyle/>
          <a:p>
            <a:pPr algn="ctr"/>
            <a:r>
              <a:rPr lang="en-US" dirty="0" err="1"/>
              <a:t>Vater</a:t>
            </a:r>
            <a:endParaRPr lang="en-US" dirty="0"/>
          </a:p>
        </p:txBody>
      </p:sp>
      <p:sp>
        <p:nvSpPr>
          <p:cNvPr id="18" name="TextBox 17">
            <a:extLst>
              <a:ext uri="{FF2B5EF4-FFF2-40B4-BE49-F238E27FC236}">
                <a16:creationId xmlns:a16="http://schemas.microsoft.com/office/drawing/2014/main" id="{B20B6A69-8A84-E74C-BE97-B07B5A4521FF}"/>
              </a:ext>
            </a:extLst>
          </p:cNvPr>
          <p:cNvSpPr txBox="1"/>
          <p:nvPr/>
        </p:nvSpPr>
        <p:spPr>
          <a:xfrm>
            <a:off x="8453428" y="4814848"/>
            <a:ext cx="2714625" cy="369332"/>
          </a:xfrm>
          <a:prstGeom prst="rect">
            <a:avLst/>
          </a:prstGeom>
          <a:noFill/>
          <a:ln w="31750">
            <a:solidFill>
              <a:schemeClr val="accent2">
                <a:lumMod val="75000"/>
              </a:schemeClr>
            </a:solidFill>
          </a:ln>
        </p:spPr>
        <p:txBody>
          <a:bodyPr wrap="square" rtlCol="0">
            <a:spAutoFit/>
          </a:bodyPr>
          <a:lstStyle/>
          <a:p>
            <a:pPr algn="ctr"/>
            <a:r>
              <a:rPr lang="en-US" dirty="0" err="1"/>
              <a:t>heute</a:t>
            </a:r>
            <a:endParaRPr lang="en-US" dirty="0"/>
          </a:p>
        </p:txBody>
      </p:sp>
      <p:sp>
        <p:nvSpPr>
          <p:cNvPr id="19" name="TextBox 18">
            <a:extLst>
              <a:ext uri="{FF2B5EF4-FFF2-40B4-BE49-F238E27FC236}">
                <a16:creationId xmlns:a16="http://schemas.microsoft.com/office/drawing/2014/main" id="{CA3A1E1B-B0B2-0B46-9021-5372497F2F9A}"/>
              </a:ext>
            </a:extLst>
          </p:cNvPr>
          <p:cNvSpPr txBox="1"/>
          <p:nvPr/>
        </p:nvSpPr>
        <p:spPr>
          <a:xfrm>
            <a:off x="8453429" y="5499615"/>
            <a:ext cx="2714625" cy="369332"/>
          </a:xfrm>
          <a:prstGeom prst="rect">
            <a:avLst/>
          </a:prstGeom>
          <a:noFill/>
          <a:ln w="31750">
            <a:solidFill>
              <a:schemeClr val="accent2">
                <a:lumMod val="75000"/>
              </a:schemeClr>
            </a:solidFill>
          </a:ln>
        </p:spPr>
        <p:txBody>
          <a:bodyPr wrap="square" rtlCol="0">
            <a:spAutoFit/>
          </a:bodyPr>
          <a:lstStyle/>
          <a:p>
            <a:pPr algn="ctr"/>
            <a:r>
              <a:rPr lang="en-US" dirty="0" err="1"/>
              <a:t>übel</a:t>
            </a:r>
            <a:endParaRPr lang="en-US" dirty="0"/>
          </a:p>
        </p:txBody>
      </p:sp>
      <p:sp>
        <p:nvSpPr>
          <p:cNvPr id="20" name="TextBox 19">
            <a:extLst>
              <a:ext uri="{FF2B5EF4-FFF2-40B4-BE49-F238E27FC236}">
                <a16:creationId xmlns:a16="http://schemas.microsoft.com/office/drawing/2014/main" id="{5F5C3215-20F0-9D4E-9124-CCBCC7EED601}"/>
              </a:ext>
            </a:extLst>
          </p:cNvPr>
          <p:cNvSpPr txBox="1"/>
          <p:nvPr/>
        </p:nvSpPr>
        <p:spPr>
          <a:xfrm>
            <a:off x="1042977" y="1958783"/>
            <a:ext cx="2714625" cy="369332"/>
          </a:xfrm>
          <a:prstGeom prst="rect">
            <a:avLst/>
          </a:prstGeom>
          <a:noFill/>
          <a:ln w="31750">
            <a:solidFill>
              <a:schemeClr val="accent6">
                <a:lumMod val="50000"/>
              </a:schemeClr>
            </a:solidFill>
          </a:ln>
        </p:spPr>
        <p:txBody>
          <a:bodyPr wrap="square" rtlCol="0">
            <a:spAutoFit/>
          </a:bodyPr>
          <a:lstStyle/>
          <a:p>
            <a:pPr algn="ctr"/>
            <a:r>
              <a:rPr lang="en-US" b="1" dirty="0"/>
              <a:t>Old English</a:t>
            </a:r>
          </a:p>
        </p:txBody>
      </p:sp>
      <p:sp>
        <p:nvSpPr>
          <p:cNvPr id="21" name="TextBox 20">
            <a:extLst>
              <a:ext uri="{FF2B5EF4-FFF2-40B4-BE49-F238E27FC236}">
                <a16:creationId xmlns:a16="http://schemas.microsoft.com/office/drawing/2014/main" id="{3B960130-FBAD-1D42-9C98-AAB38646A684}"/>
              </a:ext>
            </a:extLst>
          </p:cNvPr>
          <p:cNvSpPr txBox="1"/>
          <p:nvPr/>
        </p:nvSpPr>
        <p:spPr>
          <a:xfrm>
            <a:off x="4764868" y="1958783"/>
            <a:ext cx="2714625" cy="369332"/>
          </a:xfrm>
          <a:prstGeom prst="rect">
            <a:avLst/>
          </a:prstGeom>
          <a:noFill/>
          <a:ln w="31750">
            <a:solidFill>
              <a:srgbClr val="7030A0"/>
            </a:solidFill>
          </a:ln>
        </p:spPr>
        <p:txBody>
          <a:bodyPr wrap="square" rtlCol="0">
            <a:spAutoFit/>
          </a:bodyPr>
          <a:lstStyle/>
          <a:p>
            <a:pPr algn="ctr"/>
            <a:r>
              <a:rPr lang="en-US" b="1" dirty="0"/>
              <a:t>Modern English</a:t>
            </a:r>
          </a:p>
        </p:txBody>
      </p:sp>
      <p:sp>
        <p:nvSpPr>
          <p:cNvPr id="22" name="TextBox 21">
            <a:extLst>
              <a:ext uri="{FF2B5EF4-FFF2-40B4-BE49-F238E27FC236}">
                <a16:creationId xmlns:a16="http://schemas.microsoft.com/office/drawing/2014/main" id="{9BC35219-136F-FD49-87F9-0D4382EE3BB8}"/>
              </a:ext>
            </a:extLst>
          </p:cNvPr>
          <p:cNvSpPr txBox="1"/>
          <p:nvPr/>
        </p:nvSpPr>
        <p:spPr>
          <a:xfrm>
            <a:off x="8453427" y="1929137"/>
            <a:ext cx="2714625" cy="369332"/>
          </a:xfrm>
          <a:prstGeom prst="rect">
            <a:avLst/>
          </a:prstGeom>
          <a:noFill/>
          <a:ln w="31750">
            <a:solidFill>
              <a:schemeClr val="accent2">
                <a:lumMod val="75000"/>
              </a:schemeClr>
            </a:solidFill>
          </a:ln>
        </p:spPr>
        <p:txBody>
          <a:bodyPr wrap="square" rtlCol="0">
            <a:spAutoFit/>
          </a:bodyPr>
          <a:lstStyle/>
          <a:p>
            <a:pPr algn="ctr"/>
            <a:r>
              <a:rPr lang="en-US" b="1" dirty="0"/>
              <a:t>German</a:t>
            </a:r>
          </a:p>
        </p:txBody>
      </p:sp>
      <p:sp>
        <p:nvSpPr>
          <p:cNvPr id="23" name="Explosion 1 22">
            <a:extLst>
              <a:ext uri="{FF2B5EF4-FFF2-40B4-BE49-F238E27FC236}">
                <a16:creationId xmlns:a16="http://schemas.microsoft.com/office/drawing/2014/main" id="{D2119883-16F0-6F42-AB42-3A8ADAD206CA}"/>
              </a:ext>
            </a:extLst>
          </p:cNvPr>
          <p:cNvSpPr/>
          <p:nvPr/>
        </p:nvSpPr>
        <p:spPr>
          <a:xfrm>
            <a:off x="9301164" y="80912"/>
            <a:ext cx="2538408" cy="1609776"/>
          </a:xfrm>
          <a:custGeom>
            <a:avLst/>
            <a:gdLst>
              <a:gd name="connsiteX0" fmla="*/ 1269204 w 2538408"/>
              <a:gd name="connsiteY0" fmla="*/ 432254 h 1609776"/>
              <a:gd name="connsiteX1" fmla="*/ 1706609 w 2538408"/>
              <a:gd name="connsiteY1" fmla="*/ 0 h 1609776"/>
              <a:gd name="connsiteX2" fmla="*/ 1663479 w 2538408"/>
              <a:gd name="connsiteY2" fmla="*/ 396854 h 1609776"/>
              <a:gd name="connsiteX3" fmla="*/ 2159997 w 2538408"/>
              <a:gd name="connsiteY3" fmla="*/ 332165 h 1609776"/>
              <a:gd name="connsiteX4" fmla="*/ 1962800 w 2538408"/>
              <a:gd name="connsiteY4" fmla="*/ 545162 h 1609776"/>
              <a:gd name="connsiteX5" fmla="*/ 2479295 w 2538408"/>
              <a:gd name="connsiteY5" fmla="*/ 606423 h 1609776"/>
              <a:gd name="connsiteX6" fmla="*/ 2069155 w 2538408"/>
              <a:gd name="connsiteY6" fmla="*/ 780666 h 1609776"/>
              <a:gd name="connsiteX7" fmla="*/ 2538408 w 2538408"/>
              <a:gd name="connsiteY7" fmla="*/ 990459 h 1609776"/>
              <a:gd name="connsiteX8" fmla="*/ 1978665 w 2538408"/>
              <a:gd name="connsiteY8" fmla="*/ 964524 h 1609776"/>
              <a:gd name="connsiteX9" fmla="*/ 2132380 w 2538408"/>
              <a:gd name="connsiteY9" fmla="*/ 1348560 h 1609776"/>
              <a:gd name="connsiteX10" fmla="*/ 1647614 w 2538408"/>
              <a:gd name="connsiteY10" fmla="*/ 1077432 h 1609776"/>
              <a:gd name="connsiteX11" fmla="*/ 1556772 w 2538408"/>
              <a:gd name="connsiteY11" fmla="*/ 1470932 h 1609776"/>
              <a:gd name="connsiteX12" fmla="*/ 1237708 w 2538408"/>
              <a:gd name="connsiteY12" fmla="*/ 1113055 h 1609776"/>
              <a:gd name="connsiteX13" fmla="*/ 997147 w 2538408"/>
              <a:gd name="connsiteY13" fmla="*/ 1609776 h 1609776"/>
              <a:gd name="connsiteX14" fmla="*/ 906658 w 2538408"/>
              <a:gd name="connsiteY14" fmla="*/ 1164628 h 1609776"/>
              <a:gd name="connsiteX15" fmla="*/ 559624 w 2538408"/>
              <a:gd name="connsiteY15" fmla="*/ 1312936 h 1609776"/>
              <a:gd name="connsiteX16" fmla="*/ 665979 w 2538408"/>
              <a:gd name="connsiteY16" fmla="*/ 1038678 h 1609776"/>
              <a:gd name="connsiteX17" fmla="*/ 15865 w 2538408"/>
              <a:gd name="connsiteY17" fmla="*/ 1087120 h 1609776"/>
              <a:gd name="connsiteX18" fmla="*/ 437405 w 2538408"/>
              <a:gd name="connsiteY18" fmla="*/ 877551 h 1609776"/>
              <a:gd name="connsiteX19" fmla="*/ 0 w 2538408"/>
              <a:gd name="connsiteY19" fmla="*/ 642047 h 1609776"/>
              <a:gd name="connsiteX20" fmla="*/ 543759 w 2538408"/>
              <a:gd name="connsiteY20" fmla="*/ 567669 h 1609776"/>
              <a:gd name="connsiteX21" fmla="*/ 43481 w 2538408"/>
              <a:gd name="connsiteY21" fmla="*/ 171038 h 1609776"/>
              <a:gd name="connsiteX22" fmla="*/ 859298 w 2538408"/>
              <a:gd name="connsiteY22" fmla="*/ 471008 h 1609776"/>
              <a:gd name="connsiteX23" fmla="*/ 981517 w 2538408"/>
              <a:gd name="connsiteY23" fmla="*/ 171038 h 1609776"/>
              <a:gd name="connsiteX24" fmla="*/ 1269204 w 2538408"/>
              <a:gd name="connsiteY24" fmla="*/ 432254 h 160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8408" h="1609776" extrusionOk="0">
                <a:moveTo>
                  <a:pt x="1269204" y="432254"/>
                </a:moveTo>
                <a:cubicBezTo>
                  <a:pt x="1437777" y="236349"/>
                  <a:pt x="1492865" y="185220"/>
                  <a:pt x="1706609" y="0"/>
                </a:cubicBezTo>
                <a:cubicBezTo>
                  <a:pt x="1717519" y="137599"/>
                  <a:pt x="1657256" y="265223"/>
                  <a:pt x="1663479" y="396854"/>
                </a:cubicBezTo>
                <a:cubicBezTo>
                  <a:pt x="1718054" y="406708"/>
                  <a:pt x="2010039" y="339974"/>
                  <a:pt x="2159997" y="332165"/>
                </a:cubicBezTo>
                <a:cubicBezTo>
                  <a:pt x="2126492" y="360818"/>
                  <a:pt x="1986719" y="505096"/>
                  <a:pt x="1962800" y="545162"/>
                </a:cubicBezTo>
                <a:cubicBezTo>
                  <a:pt x="2126854" y="558199"/>
                  <a:pt x="2407122" y="584797"/>
                  <a:pt x="2479295" y="606423"/>
                </a:cubicBezTo>
                <a:cubicBezTo>
                  <a:pt x="2344840" y="688758"/>
                  <a:pt x="2206215" y="718790"/>
                  <a:pt x="2069155" y="780666"/>
                </a:cubicBezTo>
                <a:cubicBezTo>
                  <a:pt x="2176179" y="869964"/>
                  <a:pt x="2345279" y="916585"/>
                  <a:pt x="2538408" y="990459"/>
                </a:cubicBezTo>
                <a:cubicBezTo>
                  <a:pt x="2425825" y="959659"/>
                  <a:pt x="2132354" y="923981"/>
                  <a:pt x="1978665" y="964524"/>
                </a:cubicBezTo>
                <a:cubicBezTo>
                  <a:pt x="2049016" y="1055728"/>
                  <a:pt x="2076770" y="1307335"/>
                  <a:pt x="2132380" y="1348560"/>
                </a:cubicBezTo>
                <a:cubicBezTo>
                  <a:pt x="1989810" y="1322766"/>
                  <a:pt x="1842994" y="1164876"/>
                  <a:pt x="1647614" y="1077432"/>
                </a:cubicBezTo>
                <a:cubicBezTo>
                  <a:pt x="1650102" y="1191451"/>
                  <a:pt x="1555593" y="1341995"/>
                  <a:pt x="1556772" y="1470932"/>
                </a:cubicBezTo>
                <a:cubicBezTo>
                  <a:pt x="1467797" y="1420985"/>
                  <a:pt x="1273809" y="1207734"/>
                  <a:pt x="1237708" y="1113055"/>
                </a:cubicBezTo>
                <a:cubicBezTo>
                  <a:pt x="1172883" y="1307871"/>
                  <a:pt x="1114904" y="1382774"/>
                  <a:pt x="997147" y="1609776"/>
                </a:cubicBezTo>
                <a:cubicBezTo>
                  <a:pt x="1005625" y="1460299"/>
                  <a:pt x="905183" y="1270297"/>
                  <a:pt x="906658" y="1164628"/>
                </a:cubicBezTo>
                <a:cubicBezTo>
                  <a:pt x="751594" y="1203512"/>
                  <a:pt x="587851" y="1273166"/>
                  <a:pt x="559624" y="1312936"/>
                </a:cubicBezTo>
                <a:cubicBezTo>
                  <a:pt x="583249" y="1262429"/>
                  <a:pt x="633417" y="1077528"/>
                  <a:pt x="665979" y="1038678"/>
                </a:cubicBezTo>
                <a:cubicBezTo>
                  <a:pt x="459217" y="1091459"/>
                  <a:pt x="296393" y="1035946"/>
                  <a:pt x="15865" y="1087120"/>
                </a:cubicBezTo>
                <a:cubicBezTo>
                  <a:pt x="218532" y="975805"/>
                  <a:pt x="236381" y="981202"/>
                  <a:pt x="437405" y="877551"/>
                </a:cubicBezTo>
                <a:cubicBezTo>
                  <a:pt x="280579" y="788580"/>
                  <a:pt x="165298" y="776507"/>
                  <a:pt x="0" y="642047"/>
                </a:cubicBezTo>
                <a:cubicBezTo>
                  <a:pt x="161739" y="609666"/>
                  <a:pt x="438736" y="539637"/>
                  <a:pt x="543759" y="567669"/>
                </a:cubicBezTo>
                <a:cubicBezTo>
                  <a:pt x="449148" y="422450"/>
                  <a:pt x="269587" y="340989"/>
                  <a:pt x="43481" y="171038"/>
                </a:cubicBezTo>
                <a:cubicBezTo>
                  <a:pt x="236059" y="186586"/>
                  <a:pt x="674856" y="350728"/>
                  <a:pt x="859298" y="471008"/>
                </a:cubicBezTo>
                <a:cubicBezTo>
                  <a:pt x="895561" y="423723"/>
                  <a:pt x="971955" y="270106"/>
                  <a:pt x="981517" y="171038"/>
                </a:cubicBezTo>
                <a:cubicBezTo>
                  <a:pt x="1127576" y="290183"/>
                  <a:pt x="1155124" y="321774"/>
                  <a:pt x="1269204" y="432254"/>
                </a:cubicBezTo>
                <a:close/>
              </a:path>
            </a:pathLst>
          </a:custGeom>
          <a:noFill/>
          <a:ln w="28575">
            <a:extLst>
              <a:ext uri="{C807C97D-BFC1-408E-A445-0C87EB9F89A2}">
                <ask:lineSketchStyleProps xmlns:ask="http://schemas.microsoft.com/office/drawing/2018/sketchyshapes" sd="1219033472">
                  <a:prstGeom prst="irregularSeal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What similarities and differences can you spot?</a:t>
            </a:r>
          </a:p>
        </p:txBody>
      </p:sp>
      <p:sp>
        <p:nvSpPr>
          <p:cNvPr id="24" name="TextBox 23">
            <a:extLst>
              <a:ext uri="{FF2B5EF4-FFF2-40B4-BE49-F238E27FC236}">
                <a16:creationId xmlns:a16="http://schemas.microsoft.com/office/drawing/2014/main" id="{D5525F27-B31C-BD4A-8698-41CB2130A6EF}"/>
              </a:ext>
            </a:extLst>
          </p:cNvPr>
          <p:cNvSpPr txBox="1"/>
          <p:nvPr/>
        </p:nvSpPr>
        <p:spPr>
          <a:xfrm>
            <a:off x="1042977" y="485775"/>
            <a:ext cx="3200400" cy="369332"/>
          </a:xfrm>
          <a:prstGeom prst="rect">
            <a:avLst/>
          </a:prstGeom>
          <a:noFill/>
        </p:spPr>
        <p:txBody>
          <a:bodyPr wrap="square" rtlCol="0">
            <a:spAutoFit/>
          </a:bodyPr>
          <a:lstStyle/>
          <a:p>
            <a:r>
              <a:rPr lang="en-US" dirty="0"/>
              <a:t>The answers</a:t>
            </a:r>
          </a:p>
        </p:txBody>
      </p:sp>
    </p:spTree>
    <p:extLst>
      <p:ext uri="{BB962C8B-B14F-4D97-AF65-F5344CB8AC3E}">
        <p14:creationId xmlns:p14="http://schemas.microsoft.com/office/powerpoint/2010/main" val="1085175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AA016-A3F2-5641-91B9-25D737B5D1C3}"/>
              </a:ext>
            </a:extLst>
          </p:cNvPr>
          <p:cNvSpPr>
            <a:spLocks noGrp="1"/>
          </p:cNvSpPr>
          <p:nvPr>
            <p:ph type="title"/>
          </p:nvPr>
        </p:nvSpPr>
        <p:spPr/>
        <p:txBody>
          <a:bodyPr/>
          <a:lstStyle/>
          <a:p>
            <a:r>
              <a:rPr lang="en-US" dirty="0"/>
              <a:t>Cognates</a:t>
            </a:r>
          </a:p>
        </p:txBody>
      </p:sp>
      <p:sp>
        <p:nvSpPr>
          <p:cNvPr id="3" name="Content Placeholder 2">
            <a:extLst>
              <a:ext uri="{FF2B5EF4-FFF2-40B4-BE49-F238E27FC236}">
                <a16:creationId xmlns:a16="http://schemas.microsoft.com/office/drawing/2014/main" id="{6FEA5BA9-6824-9642-BE66-6A9E695B3DAA}"/>
              </a:ext>
            </a:extLst>
          </p:cNvPr>
          <p:cNvSpPr>
            <a:spLocks noGrp="1"/>
          </p:cNvSpPr>
          <p:nvPr>
            <p:ph idx="1"/>
          </p:nvPr>
        </p:nvSpPr>
        <p:spPr/>
        <p:txBody>
          <a:bodyPr/>
          <a:lstStyle/>
          <a:p>
            <a:r>
              <a:rPr lang="en-US" dirty="0"/>
              <a:t>As English and German are linked through the ‘Germanic’ section of the languages tree there are many other words that we find are similar. These are called cognates. Have a look at these next words – what do you think they mean?  </a:t>
            </a:r>
          </a:p>
        </p:txBody>
      </p:sp>
    </p:spTree>
    <p:extLst>
      <p:ext uri="{BB962C8B-B14F-4D97-AF65-F5344CB8AC3E}">
        <p14:creationId xmlns:p14="http://schemas.microsoft.com/office/powerpoint/2010/main" val="3403594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594F93-3520-5A4B-871B-5BA27FCC9F6D}"/>
              </a:ext>
            </a:extLst>
          </p:cNvPr>
          <p:cNvPicPr>
            <a:picLocks noChangeAspect="1"/>
          </p:cNvPicPr>
          <p:nvPr/>
        </p:nvPicPr>
        <p:blipFill>
          <a:blip r:embed="rId2"/>
          <a:stretch>
            <a:fillRect/>
          </a:stretch>
        </p:blipFill>
        <p:spPr>
          <a:xfrm>
            <a:off x="961159" y="0"/>
            <a:ext cx="10269682" cy="6858000"/>
          </a:xfrm>
          <a:prstGeom prst="rect">
            <a:avLst/>
          </a:prstGeom>
        </p:spPr>
      </p:pic>
    </p:spTree>
    <p:extLst>
      <p:ext uri="{BB962C8B-B14F-4D97-AF65-F5344CB8AC3E}">
        <p14:creationId xmlns:p14="http://schemas.microsoft.com/office/powerpoint/2010/main" val="2810170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7CA9DB-9BD2-AA41-B186-D310F1CA7AC3}"/>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3925325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89BC-D2F7-7949-A9B1-902DE957CFE7}"/>
              </a:ext>
            </a:extLst>
          </p:cNvPr>
          <p:cNvSpPr>
            <a:spLocks noGrp="1"/>
          </p:cNvSpPr>
          <p:nvPr>
            <p:ph type="title"/>
          </p:nvPr>
        </p:nvSpPr>
        <p:spPr/>
        <p:txBody>
          <a:bodyPr/>
          <a:lstStyle/>
          <a:p>
            <a:r>
              <a:rPr lang="en-US" u="sng" dirty="0"/>
              <a:t>Activity 4</a:t>
            </a:r>
          </a:p>
        </p:txBody>
      </p:sp>
      <p:sp>
        <p:nvSpPr>
          <p:cNvPr id="3" name="Content Placeholder 2">
            <a:extLst>
              <a:ext uri="{FF2B5EF4-FFF2-40B4-BE49-F238E27FC236}">
                <a16:creationId xmlns:a16="http://schemas.microsoft.com/office/drawing/2014/main" id="{6BC3E716-DB21-BD47-B72A-4D186A85008B}"/>
              </a:ext>
            </a:extLst>
          </p:cNvPr>
          <p:cNvSpPr>
            <a:spLocks noGrp="1"/>
          </p:cNvSpPr>
          <p:nvPr>
            <p:ph idx="1"/>
          </p:nvPr>
        </p:nvSpPr>
        <p:spPr/>
        <p:txBody>
          <a:bodyPr/>
          <a:lstStyle/>
          <a:p>
            <a:r>
              <a:rPr lang="en-US" dirty="0"/>
              <a:t>Etymology (History of the word) Father </a:t>
            </a:r>
          </a:p>
          <a:p>
            <a:endParaRPr lang="en-US" dirty="0"/>
          </a:p>
          <a:p>
            <a:r>
              <a:rPr lang="en-US" dirty="0"/>
              <a:t>Spot word families on the map – shade the words the same </a:t>
            </a:r>
            <a:r>
              <a:rPr lang="en-US" dirty="0" err="1"/>
              <a:t>colour</a:t>
            </a:r>
            <a:r>
              <a:rPr lang="en-US" dirty="0"/>
              <a:t> which you think belong to the same family. What patterns can be found? </a:t>
            </a:r>
          </a:p>
        </p:txBody>
      </p:sp>
    </p:spTree>
    <p:extLst>
      <p:ext uri="{BB962C8B-B14F-4D97-AF65-F5344CB8AC3E}">
        <p14:creationId xmlns:p14="http://schemas.microsoft.com/office/powerpoint/2010/main" val="1605898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41D46-9926-7449-A527-3CFBC985F973}"/>
              </a:ext>
            </a:extLst>
          </p:cNvPr>
          <p:cNvPicPr>
            <a:picLocks noChangeAspect="1"/>
          </p:cNvPicPr>
          <p:nvPr/>
        </p:nvPicPr>
        <p:blipFill>
          <a:blip r:embed="rId2"/>
          <a:stretch>
            <a:fillRect/>
          </a:stretch>
        </p:blipFill>
        <p:spPr>
          <a:xfrm>
            <a:off x="2285933" y="0"/>
            <a:ext cx="7285597" cy="6858000"/>
          </a:xfrm>
          <a:prstGeom prst="rect">
            <a:avLst/>
          </a:prstGeom>
        </p:spPr>
      </p:pic>
    </p:spTree>
    <p:extLst>
      <p:ext uri="{BB962C8B-B14F-4D97-AF65-F5344CB8AC3E}">
        <p14:creationId xmlns:p14="http://schemas.microsoft.com/office/powerpoint/2010/main" val="1888707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DC916-CEC1-EF4C-BC5C-7362DD0266F3}"/>
              </a:ext>
            </a:extLst>
          </p:cNvPr>
          <p:cNvPicPr>
            <a:picLocks noChangeAspect="1"/>
          </p:cNvPicPr>
          <p:nvPr/>
        </p:nvPicPr>
        <p:blipFill>
          <a:blip r:embed="rId2"/>
          <a:stretch>
            <a:fillRect/>
          </a:stretch>
        </p:blipFill>
        <p:spPr>
          <a:xfrm>
            <a:off x="2674679" y="0"/>
            <a:ext cx="6842641" cy="6858000"/>
          </a:xfrm>
          <a:prstGeom prst="rect">
            <a:avLst/>
          </a:prstGeom>
        </p:spPr>
      </p:pic>
    </p:spTree>
    <p:extLst>
      <p:ext uri="{BB962C8B-B14F-4D97-AF65-F5344CB8AC3E}">
        <p14:creationId xmlns:p14="http://schemas.microsoft.com/office/powerpoint/2010/main" val="1299977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0965-A053-0340-A6AB-50A7FA3C7B2D}"/>
              </a:ext>
            </a:extLst>
          </p:cNvPr>
          <p:cNvSpPr>
            <a:spLocks noGrp="1"/>
          </p:cNvSpPr>
          <p:nvPr>
            <p:ph type="title"/>
          </p:nvPr>
        </p:nvSpPr>
        <p:spPr/>
        <p:txBody>
          <a:bodyPr/>
          <a:lstStyle/>
          <a:p>
            <a:r>
              <a:rPr lang="en-US" u="sng" dirty="0"/>
              <a:t>Activity 5</a:t>
            </a:r>
          </a:p>
        </p:txBody>
      </p:sp>
      <p:sp>
        <p:nvSpPr>
          <p:cNvPr id="3" name="Content Placeholder 2">
            <a:extLst>
              <a:ext uri="{FF2B5EF4-FFF2-40B4-BE49-F238E27FC236}">
                <a16:creationId xmlns:a16="http://schemas.microsoft.com/office/drawing/2014/main" id="{A608B01B-E638-7E40-87BA-B1A84858177C}"/>
              </a:ext>
            </a:extLst>
          </p:cNvPr>
          <p:cNvSpPr>
            <a:spLocks noGrp="1"/>
          </p:cNvSpPr>
          <p:nvPr>
            <p:ph idx="1"/>
          </p:nvPr>
        </p:nvSpPr>
        <p:spPr/>
        <p:txBody>
          <a:bodyPr/>
          <a:lstStyle/>
          <a:p>
            <a:r>
              <a:rPr lang="en-US" dirty="0"/>
              <a:t>To find links between languages </a:t>
            </a:r>
          </a:p>
          <a:p>
            <a:endParaRPr lang="en-US" dirty="0"/>
          </a:p>
          <a:p>
            <a:r>
              <a:rPr lang="en-US" dirty="0"/>
              <a:t>Have a look at the different versions of the Lord’s Prayer in Welsh, French, Spanish and German. Can you use your knowledge to find the linked words and then fill in the table. </a:t>
            </a:r>
          </a:p>
          <a:p>
            <a:endParaRPr lang="en-US" dirty="0"/>
          </a:p>
          <a:p>
            <a:r>
              <a:rPr lang="en-US" dirty="0"/>
              <a:t>Which words were easiest to find – why? </a:t>
            </a:r>
          </a:p>
          <a:p>
            <a:endParaRPr lang="en-US" dirty="0"/>
          </a:p>
          <a:p>
            <a:r>
              <a:rPr lang="en-US" dirty="0"/>
              <a:t>Can you add the English words to the list. </a:t>
            </a:r>
          </a:p>
        </p:txBody>
      </p:sp>
    </p:spTree>
    <p:extLst>
      <p:ext uri="{BB962C8B-B14F-4D97-AF65-F5344CB8AC3E}">
        <p14:creationId xmlns:p14="http://schemas.microsoft.com/office/powerpoint/2010/main" val="767314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EF4D-BCC2-B14B-9E55-1C4306E2F8BF}"/>
              </a:ext>
            </a:extLst>
          </p:cNvPr>
          <p:cNvSpPr>
            <a:spLocks noGrp="1"/>
          </p:cNvSpPr>
          <p:nvPr>
            <p:ph type="title"/>
          </p:nvPr>
        </p:nvSpPr>
        <p:spPr/>
        <p:txBody>
          <a:bodyPr/>
          <a:lstStyle/>
          <a:p>
            <a:r>
              <a:rPr lang="en-US" dirty="0"/>
              <a:t>French</a:t>
            </a:r>
          </a:p>
        </p:txBody>
      </p:sp>
      <p:sp>
        <p:nvSpPr>
          <p:cNvPr id="5" name="Content Placeholder 4">
            <a:extLst>
              <a:ext uri="{FF2B5EF4-FFF2-40B4-BE49-F238E27FC236}">
                <a16:creationId xmlns:a16="http://schemas.microsoft.com/office/drawing/2014/main" id="{7CC4FE9C-12EA-1440-95C8-7181F475410A}"/>
              </a:ext>
            </a:extLst>
          </p:cNvPr>
          <p:cNvSpPr>
            <a:spLocks noGrp="1"/>
          </p:cNvSpPr>
          <p:nvPr>
            <p:ph idx="1"/>
          </p:nvPr>
        </p:nvSpPr>
        <p:spPr>
          <a:xfrm>
            <a:off x="838200" y="1539875"/>
            <a:ext cx="10515600" cy="4351338"/>
          </a:xfrm>
        </p:spPr>
        <p:txBody>
          <a:bodyPr>
            <a:noAutofit/>
          </a:bodyPr>
          <a:lstStyle/>
          <a:p>
            <a:pPr marL="0" indent="0" algn="ctr">
              <a:lnSpc>
                <a:spcPct val="100000"/>
              </a:lnSpc>
              <a:buNone/>
            </a:pPr>
            <a:r>
              <a:rPr lang="en-GB" sz="2000" dirty="0"/>
              <a:t>Notre Père, qui es aux </a:t>
            </a:r>
            <a:r>
              <a:rPr lang="en-GB" sz="2000" dirty="0" err="1"/>
              <a:t>cieux</a:t>
            </a:r>
            <a:r>
              <a:rPr lang="en-GB" sz="2000" dirty="0"/>
              <a:t>, </a:t>
            </a:r>
          </a:p>
          <a:p>
            <a:pPr marL="0" indent="0" algn="ctr">
              <a:lnSpc>
                <a:spcPct val="100000"/>
              </a:lnSpc>
              <a:buNone/>
            </a:pPr>
            <a:r>
              <a:rPr lang="en-GB" sz="2000" dirty="0"/>
              <a:t>Que ton nom </a:t>
            </a:r>
            <a:r>
              <a:rPr lang="en-GB" sz="2000" dirty="0" err="1"/>
              <a:t>soit</a:t>
            </a:r>
            <a:r>
              <a:rPr lang="en-GB" sz="2000" dirty="0"/>
              <a:t> </a:t>
            </a:r>
            <a:r>
              <a:rPr lang="en-GB" sz="2000" dirty="0" err="1"/>
              <a:t>sanctifié</a:t>
            </a:r>
            <a:r>
              <a:rPr lang="en-GB" sz="2000" dirty="0"/>
              <a:t>, </a:t>
            </a:r>
          </a:p>
          <a:p>
            <a:pPr marL="0" indent="0" algn="ctr">
              <a:lnSpc>
                <a:spcPct val="100000"/>
              </a:lnSpc>
              <a:buNone/>
            </a:pPr>
            <a:r>
              <a:rPr lang="en-GB" sz="2000" dirty="0"/>
              <a:t>Que ton </a:t>
            </a:r>
            <a:r>
              <a:rPr lang="en-GB" sz="2000" dirty="0" err="1"/>
              <a:t>règne</a:t>
            </a:r>
            <a:r>
              <a:rPr lang="en-GB" sz="2000" dirty="0"/>
              <a:t> </a:t>
            </a:r>
            <a:r>
              <a:rPr lang="en-GB" sz="2000" dirty="0" err="1"/>
              <a:t>vienne</a:t>
            </a:r>
            <a:r>
              <a:rPr lang="en-GB" sz="2000" dirty="0"/>
              <a:t>, </a:t>
            </a:r>
          </a:p>
          <a:p>
            <a:pPr marL="0" indent="0" algn="ctr">
              <a:lnSpc>
                <a:spcPct val="100000"/>
              </a:lnSpc>
              <a:buNone/>
            </a:pPr>
            <a:r>
              <a:rPr lang="en-GB" sz="2000" dirty="0"/>
              <a:t>Que ta </a:t>
            </a:r>
            <a:r>
              <a:rPr lang="en-GB" sz="2000" dirty="0" err="1"/>
              <a:t>volonté</a:t>
            </a:r>
            <a:r>
              <a:rPr lang="en-GB" sz="2000" dirty="0"/>
              <a:t> </a:t>
            </a:r>
            <a:r>
              <a:rPr lang="en-GB" sz="2000" dirty="0" err="1"/>
              <a:t>soit</a:t>
            </a:r>
            <a:r>
              <a:rPr lang="en-GB" sz="2000" dirty="0"/>
              <a:t> </a:t>
            </a:r>
            <a:r>
              <a:rPr lang="en-GB" sz="2000" dirty="0" err="1"/>
              <a:t>faite</a:t>
            </a:r>
            <a:r>
              <a:rPr lang="en-GB" sz="2000" dirty="0"/>
              <a:t> sur la </a:t>
            </a:r>
            <a:r>
              <a:rPr lang="en-GB" sz="2000" dirty="0" err="1"/>
              <a:t>terre</a:t>
            </a:r>
            <a:r>
              <a:rPr lang="en-GB" sz="2000" dirty="0"/>
              <a:t> </a:t>
            </a:r>
            <a:r>
              <a:rPr lang="en-GB" sz="2000" dirty="0" err="1"/>
              <a:t>comme</a:t>
            </a:r>
            <a:r>
              <a:rPr lang="en-GB" sz="2000" dirty="0"/>
              <a:t> au </a:t>
            </a:r>
            <a:r>
              <a:rPr lang="en-GB" sz="2000" dirty="0" err="1"/>
              <a:t>ciel</a:t>
            </a:r>
            <a:r>
              <a:rPr lang="en-GB" sz="2000" dirty="0"/>
              <a:t>. </a:t>
            </a:r>
          </a:p>
          <a:p>
            <a:pPr marL="0" indent="0" algn="ctr">
              <a:lnSpc>
                <a:spcPct val="100000"/>
              </a:lnSpc>
              <a:buNone/>
            </a:pPr>
            <a:r>
              <a:rPr lang="en-GB" sz="2000" dirty="0"/>
              <a:t>Donne-nous </a:t>
            </a:r>
            <a:r>
              <a:rPr lang="en-GB" sz="2000" dirty="0" err="1"/>
              <a:t>aujourd'hui</a:t>
            </a:r>
            <a:r>
              <a:rPr lang="en-GB" sz="2000" dirty="0"/>
              <a:t> </a:t>
            </a:r>
            <a:r>
              <a:rPr lang="en-GB" sz="2000" dirty="0" err="1"/>
              <a:t>notre</a:t>
            </a:r>
            <a:r>
              <a:rPr lang="en-GB" sz="2000" dirty="0"/>
              <a:t> pain de </a:t>
            </a:r>
            <a:r>
              <a:rPr lang="en-GB" sz="2000" dirty="0" err="1"/>
              <a:t>ce</a:t>
            </a:r>
            <a:r>
              <a:rPr lang="en-GB" sz="2000" dirty="0"/>
              <a:t> jour. </a:t>
            </a:r>
          </a:p>
          <a:p>
            <a:pPr marL="0" indent="0" algn="ctr">
              <a:lnSpc>
                <a:spcPct val="100000"/>
              </a:lnSpc>
              <a:buNone/>
            </a:pPr>
            <a:r>
              <a:rPr lang="en-GB" sz="2000" dirty="0" err="1"/>
              <a:t>Pardonne</a:t>
            </a:r>
            <a:r>
              <a:rPr lang="en-GB" sz="2000" dirty="0"/>
              <a:t>-nous </a:t>
            </a:r>
            <a:r>
              <a:rPr lang="en-GB" sz="2000" dirty="0" err="1"/>
              <a:t>nos</a:t>
            </a:r>
            <a:r>
              <a:rPr lang="en-GB" sz="2000" dirty="0"/>
              <a:t> offences </a:t>
            </a:r>
          </a:p>
          <a:p>
            <a:pPr marL="0" indent="0" algn="ctr">
              <a:lnSpc>
                <a:spcPct val="100000"/>
              </a:lnSpc>
              <a:buNone/>
            </a:pPr>
            <a:r>
              <a:rPr lang="en-GB" sz="2000" dirty="0"/>
              <a:t>Comme nous </a:t>
            </a:r>
            <a:r>
              <a:rPr lang="en-GB" sz="2000" dirty="0" err="1"/>
              <a:t>pardonnons</a:t>
            </a:r>
            <a:r>
              <a:rPr lang="en-GB" sz="2000" dirty="0"/>
              <a:t> </a:t>
            </a:r>
            <a:r>
              <a:rPr lang="en-GB" sz="2000" dirty="0" err="1"/>
              <a:t>aussi</a:t>
            </a:r>
            <a:r>
              <a:rPr lang="en-GB" sz="2000" dirty="0"/>
              <a:t> </a:t>
            </a:r>
            <a:r>
              <a:rPr lang="en-GB" sz="2000" dirty="0" err="1"/>
              <a:t>à</a:t>
            </a:r>
            <a:r>
              <a:rPr lang="en-GB" sz="2000" dirty="0"/>
              <a:t> </a:t>
            </a:r>
            <a:r>
              <a:rPr lang="en-GB" sz="2000" dirty="0" err="1"/>
              <a:t>ceux</a:t>
            </a:r>
            <a:r>
              <a:rPr lang="en-GB" sz="2000" dirty="0"/>
              <a:t> qui nous </a:t>
            </a:r>
            <a:r>
              <a:rPr lang="en-GB" sz="2000" dirty="0" err="1"/>
              <a:t>ont</a:t>
            </a:r>
            <a:r>
              <a:rPr lang="en-GB" sz="2000" dirty="0"/>
              <a:t> </a:t>
            </a:r>
            <a:r>
              <a:rPr lang="en-GB" sz="2000" dirty="0" err="1"/>
              <a:t>offensés</a:t>
            </a:r>
            <a:r>
              <a:rPr lang="en-GB" sz="2000" dirty="0"/>
              <a:t>. </a:t>
            </a:r>
          </a:p>
          <a:p>
            <a:pPr marL="0" indent="0" algn="ctr">
              <a:lnSpc>
                <a:spcPct val="100000"/>
              </a:lnSpc>
              <a:buNone/>
            </a:pPr>
            <a:r>
              <a:rPr lang="en-GB" sz="2000" dirty="0"/>
              <a:t>Et ne nous </a:t>
            </a:r>
            <a:r>
              <a:rPr lang="en-GB" sz="2000" dirty="0" err="1"/>
              <a:t>soumets</a:t>
            </a:r>
            <a:r>
              <a:rPr lang="en-GB" sz="2000" dirty="0"/>
              <a:t> pas </a:t>
            </a:r>
            <a:r>
              <a:rPr lang="en-GB" sz="2000" dirty="0" err="1"/>
              <a:t>à</a:t>
            </a:r>
            <a:r>
              <a:rPr lang="en-GB" sz="2000" dirty="0"/>
              <a:t> la tentation, </a:t>
            </a:r>
            <a:r>
              <a:rPr lang="en-GB" sz="2000" dirty="0" err="1"/>
              <a:t>mais</a:t>
            </a:r>
            <a:r>
              <a:rPr lang="en-GB" sz="2000" dirty="0"/>
              <a:t> </a:t>
            </a:r>
            <a:r>
              <a:rPr lang="en-GB" sz="2000" dirty="0" err="1"/>
              <a:t>délivre</a:t>
            </a:r>
            <a:r>
              <a:rPr lang="en-GB" sz="2000" dirty="0"/>
              <a:t>-nous du mal, </a:t>
            </a:r>
          </a:p>
          <a:p>
            <a:pPr marL="0" indent="0" algn="ctr">
              <a:lnSpc>
                <a:spcPct val="100000"/>
              </a:lnSpc>
              <a:buNone/>
            </a:pPr>
            <a:r>
              <a:rPr lang="en-GB" sz="2000" dirty="0"/>
              <a:t>car </a:t>
            </a:r>
            <a:r>
              <a:rPr lang="en-GB" sz="2000" dirty="0" err="1"/>
              <a:t>c'est</a:t>
            </a:r>
            <a:r>
              <a:rPr lang="en-GB" sz="2000" dirty="0"/>
              <a:t> </a:t>
            </a:r>
            <a:r>
              <a:rPr lang="en-GB" sz="2000" dirty="0" err="1"/>
              <a:t>à</a:t>
            </a:r>
            <a:r>
              <a:rPr lang="en-GB" sz="2000" dirty="0"/>
              <a:t> </a:t>
            </a:r>
            <a:r>
              <a:rPr lang="en-GB" sz="2000" dirty="0" err="1"/>
              <a:t>toi</a:t>
            </a:r>
            <a:r>
              <a:rPr lang="en-GB" sz="2000" dirty="0"/>
              <a:t> </a:t>
            </a:r>
            <a:r>
              <a:rPr lang="en-GB" sz="2000" dirty="0" err="1"/>
              <a:t>qu'appartiennent</a:t>
            </a:r>
            <a:r>
              <a:rPr lang="en-GB" sz="2000" dirty="0"/>
              <a:t> le </a:t>
            </a:r>
            <a:r>
              <a:rPr lang="en-GB" sz="2000" dirty="0" err="1"/>
              <a:t>règne</a:t>
            </a:r>
            <a:r>
              <a:rPr lang="en-GB" sz="2000" dirty="0"/>
              <a:t>, </a:t>
            </a:r>
          </a:p>
          <a:p>
            <a:pPr marL="0" indent="0" algn="ctr">
              <a:lnSpc>
                <a:spcPct val="100000"/>
              </a:lnSpc>
              <a:buNone/>
            </a:pPr>
            <a:r>
              <a:rPr lang="en-GB" sz="2000" dirty="0"/>
              <a:t>la puissance et la gloire, aux siècles des siècles.</a:t>
            </a:r>
          </a:p>
          <a:p>
            <a:pPr marL="0" indent="0" algn="ctr">
              <a:lnSpc>
                <a:spcPct val="100000"/>
              </a:lnSpc>
              <a:buNone/>
            </a:pPr>
            <a:r>
              <a:rPr lang="en-GB" sz="2000" dirty="0"/>
              <a:t>Amen.</a:t>
            </a:r>
            <a:br>
              <a:rPr lang="en-GB" dirty="0"/>
            </a:br>
            <a:br>
              <a:rPr lang="en-GB" dirty="0"/>
            </a:br>
            <a:endParaRPr lang="en-US" dirty="0"/>
          </a:p>
        </p:txBody>
      </p:sp>
    </p:spTree>
    <p:extLst>
      <p:ext uri="{BB962C8B-B14F-4D97-AF65-F5344CB8AC3E}">
        <p14:creationId xmlns:p14="http://schemas.microsoft.com/office/powerpoint/2010/main" val="4282508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7C80-E187-B34A-97DC-EC260C31F383}"/>
              </a:ext>
            </a:extLst>
          </p:cNvPr>
          <p:cNvSpPr>
            <a:spLocks noGrp="1"/>
          </p:cNvSpPr>
          <p:nvPr>
            <p:ph type="title"/>
          </p:nvPr>
        </p:nvSpPr>
        <p:spPr/>
        <p:txBody>
          <a:bodyPr/>
          <a:lstStyle/>
          <a:p>
            <a:r>
              <a:rPr lang="en-US" dirty="0"/>
              <a:t>Spanish</a:t>
            </a:r>
          </a:p>
        </p:txBody>
      </p:sp>
      <p:sp>
        <p:nvSpPr>
          <p:cNvPr id="4" name="Content Placeholder 4">
            <a:extLst>
              <a:ext uri="{FF2B5EF4-FFF2-40B4-BE49-F238E27FC236}">
                <a16:creationId xmlns:a16="http://schemas.microsoft.com/office/drawing/2014/main" id="{F29D241A-C4DD-3142-A178-9854413A57C1}"/>
              </a:ext>
            </a:extLst>
          </p:cNvPr>
          <p:cNvSpPr>
            <a:spLocks noGrp="1"/>
          </p:cNvSpPr>
          <p:nvPr>
            <p:ph idx="1"/>
          </p:nvPr>
        </p:nvSpPr>
        <p:spPr>
          <a:xfrm>
            <a:off x="838200" y="1539875"/>
            <a:ext cx="10515600" cy="4351338"/>
          </a:xfrm>
        </p:spPr>
        <p:txBody>
          <a:bodyPr>
            <a:noAutofit/>
          </a:bodyPr>
          <a:lstStyle/>
          <a:p>
            <a:pPr marL="0" indent="0" algn="ctr">
              <a:lnSpc>
                <a:spcPct val="100000"/>
              </a:lnSpc>
              <a:buNone/>
            </a:pPr>
            <a:r>
              <a:rPr lang="en-GB" sz="2000" dirty="0"/>
              <a:t>Padre </a:t>
            </a:r>
            <a:r>
              <a:rPr lang="en-GB" sz="2000" dirty="0" err="1"/>
              <a:t>Nuestro</a:t>
            </a:r>
            <a:r>
              <a:rPr lang="en-GB" sz="2000" dirty="0"/>
              <a:t>, que </a:t>
            </a:r>
            <a:r>
              <a:rPr lang="en-GB" sz="2000" dirty="0" err="1"/>
              <a:t>estás</a:t>
            </a:r>
            <a:r>
              <a:rPr lang="en-GB" sz="2000" dirty="0"/>
              <a:t> </a:t>
            </a:r>
            <a:r>
              <a:rPr lang="en-GB" sz="2000" dirty="0" err="1"/>
              <a:t>en</a:t>
            </a:r>
            <a:r>
              <a:rPr lang="en-GB" sz="2000" dirty="0"/>
              <a:t> el </a:t>
            </a:r>
            <a:r>
              <a:rPr lang="en-GB" sz="2000" dirty="0" err="1"/>
              <a:t>cielo</a:t>
            </a:r>
            <a:r>
              <a:rPr lang="en-GB" sz="2000" dirty="0"/>
              <a:t> </a:t>
            </a:r>
          </a:p>
          <a:p>
            <a:pPr marL="0" indent="0" algn="ctr">
              <a:lnSpc>
                <a:spcPct val="100000"/>
              </a:lnSpc>
              <a:buNone/>
            </a:pPr>
            <a:r>
              <a:rPr lang="en-GB" sz="2000" dirty="0" err="1"/>
              <a:t>santificado</a:t>
            </a:r>
            <a:r>
              <a:rPr lang="en-GB" sz="2000" dirty="0"/>
              <a:t> sea </a:t>
            </a:r>
            <a:r>
              <a:rPr lang="en-GB" sz="2000" dirty="0" err="1"/>
              <a:t>tu</a:t>
            </a:r>
            <a:r>
              <a:rPr lang="en-GB" sz="2000" dirty="0"/>
              <a:t> </a:t>
            </a:r>
            <a:r>
              <a:rPr lang="en-GB" sz="2000" dirty="0" err="1"/>
              <a:t>nombre</a:t>
            </a:r>
            <a:r>
              <a:rPr lang="en-GB" sz="2000" dirty="0"/>
              <a:t>,</a:t>
            </a:r>
          </a:p>
          <a:p>
            <a:pPr marL="0" indent="0" algn="ctr">
              <a:lnSpc>
                <a:spcPct val="100000"/>
              </a:lnSpc>
              <a:buNone/>
            </a:pPr>
            <a:r>
              <a:rPr lang="en-GB" sz="2000" dirty="0" err="1"/>
              <a:t>venga</a:t>
            </a:r>
            <a:r>
              <a:rPr lang="en-GB" sz="2000" dirty="0"/>
              <a:t> </a:t>
            </a:r>
            <a:r>
              <a:rPr lang="en-GB" sz="2000" dirty="0" err="1"/>
              <a:t>tu</a:t>
            </a:r>
            <a:r>
              <a:rPr lang="en-GB" sz="2000" dirty="0"/>
              <a:t> </a:t>
            </a:r>
            <a:r>
              <a:rPr lang="en-GB" sz="2000" dirty="0" err="1"/>
              <a:t>reino</a:t>
            </a:r>
            <a:r>
              <a:rPr lang="en-GB" sz="2000" dirty="0"/>
              <a:t>,</a:t>
            </a:r>
          </a:p>
          <a:p>
            <a:pPr marL="0" indent="0" algn="ctr">
              <a:lnSpc>
                <a:spcPct val="100000"/>
              </a:lnSpc>
              <a:buNone/>
            </a:pPr>
            <a:r>
              <a:rPr lang="en-GB" sz="2000" dirty="0" err="1"/>
              <a:t>Hagase</a:t>
            </a:r>
            <a:r>
              <a:rPr lang="en-GB" sz="2000" dirty="0"/>
              <a:t> </a:t>
            </a:r>
            <a:r>
              <a:rPr lang="en-GB" sz="2000" dirty="0" err="1"/>
              <a:t>tu</a:t>
            </a:r>
            <a:r>
              <a:rPr lang="en-GB" sz="2000" dirty="0"/>
              <a:t> </a:t>
            </a:r>
            <a:r>
              <a:rPr lang="en-GB" sz="2000" dirty="0" err="1"/>
              <a:t>voluntad</a:t>
            </a:r>
            <a:r>
              <a:rPr lang="en-GB" sz="2000" dirty="0"/>
              <a:t>,</a:t>
            </a:r>
          </a:p>
          <a:p>
            <a:pPr marL="0" indent="0" algn="ctr">
              <a:lnSpc>
                <a:spcPct val="100000"/>
              </a:lnSpc>
              <a:buNone/>
            </a:pPr>
            <a:r>
              <a:rPr lang="en-GB" sz="2000" dirty="0"/>
              <a:t> </a:t>
            </a:r>
            <a:r>
              <a:rPr lang="en-GB" sz="2000" dirty="0" err="1"/>
              <a:t>en</a:t>
            </a:r>
            <a:r>
              <a:rPr lang="en-GB" sz="2000" dirty="0"/>
              <a:t> la tierra </a:t>
            </a:r>
            <a:r>
              <a:rPr lang="en-GB" sz="2000" dirty="0" err="1"/>
              <a:t>como</a:t>
            </a:r>
            <a:r>
              <a:rPr lang="en-GB" sz="2000" dirty="0"/>
              <a:t> </a:t>
            </a:r>
            <a:r>
              <a:rPr lang="en-GB" sz="2000" dirty="0" err="1"/>
              <a:t>en</a:t>
            </a:r>
            <a:r>
              <a:rPr lang="en-GB" sz="2000" dirty="0"/>
              <a:t> el </a:t>
            </a:r>
            <a:r>
              <a:rPr lang="en-GB" sz="2000" dirty="0" err="1"/>
              <a:t>cielo</a:t>
            </a:r>
            <a:r>
              <a:rPr lang="en-GB" sz="2000" dirty="0"/>
              <a:t>,</a:t>
            </a:r>
          </a:p>
          <a:p>
            <a:pPr marL="0" indent="0" algn="ctr">
              <a:lnSpc>
                <a:spcPct val="100000"/>
              </a:lnSpc>
              <a:buNone/>
            </a:pPr>
            <a:r>
              <a:rPr lang="en-GB" sz="2000" dirty="0"/>
              <a:t> </a:t>
            </a:r>
            <a:r>
              <a:rPr lang="en-GB" sz="2000" dirty="0" err="1"/>
              <a:t>danos</a:t>
            </a:r>
            <a:r>
              <a:rPr lang="en-GB" sz="2000" dirty="0"/>
              <a:t> hoy </a:t>
            </a:r>
            <a:r>
              <a:rPr lang="en-GB" sz="2000" dirty="0" err="1"/>
              <a:t>nuestro</a:t>
            </a:r>
            <a:r>
              <a:rPr lang="en-GB" sz="2000" dirty="0"/>
              <a:t> pan de </a:t>
            </a:r>
            <a:r>
              <a:rPr lang="en-GB" sz="2000" dirty="0" err="1"/>
              <a:t>cada</a:t>
            </a:r>
            <a:r>
              <a:rPr lang="en-GB" sz="2000" dirty="0"/>
              <a:t> día,</a:t>
            </a:r>
          </a:p>
          <a:p>
            <a:pPr marL="0" indent="0" algn="ctr">
              <a:lnSpc>
                <a:spcPct val="100000"/>
              </a:lnSpc>
              <a:buNone/>
            </a:pPr>
            <a:r>
              <a:rPr lang="en-GB" sz="2000" dirty="0"/>
              <a:t> </a:t>
            </a:r>
            <a:r>
              <a:rPr lang="en-GB" sz="2000" dirty="0" err="1"/>
              <a:t>perdona</a:t>
            </a:r>
            <a:r>
              <a:rPr lang="en-GB" sz="2000" dirty="0"/>
              <a:t> </a:t>
            </a:r>
            <a:r>
              <a:rPr lang="en-GB" sz="2000" dirty="0" err="1"/>
              <a:t>nuestras</a:t>
            </a:r>
            <a:r>
              <a:rPr lang="en-GB" sz="2000" dirty="0"/>
              <a:t> </a:t>
            </a:r>
            <a:r>
              <a:rPr lang="en-GB" sz="2000" dirty="0" err="1"/>
              <a:t>ofensas</a:t>
            </a:r>
            <a:r>
              <a:rPr lang="en-GB" sz="2000" dirty="0"/>
              <a:t>,</a:t>
            </a:r>
          </a:p>
          <a:p>
            <a:pPr marL="0" indent="0" algn="ctr">
              <a:lnSpc>
                <a:spcPct val="100000"/>
              </a:lnSpc>
              <a:buNone/>
            </a:pPr>
            <a:r>
              <a:rPr lang="en-GB" sz="2000" dirty="0"/>
              <a:t> a los que </a:t>
            </a:r>
            <a:r>
              <a:rPr lang="en-GB" sz="2000" dirty="0" err="1"/>
              <a:t>nos</a:t>
            </a:r>
            <a:r>
              <a:rPr lang="en-GB" sz="2000" dirty="0"/>
              <a:t> </a:t>
            </a:r>
            <a:r>
              <a:rPr lang="en-GB" sz="2000" dirty="0" err="1"/>
              <a:t>ofenden</a:t>
            </a:r>
            <a:r>
              <a:rPr lang="en-GB" sz="2000" dirty="0"/>
              <a:t>,</a:t>
            </a:r>
          </a:p>
          <a:p>
            <a:pPr marL="0" indent="0" algn="ctr">
              <a:lnSpc>
                <a:spcPct val="100000"/>
              </a:lnSpc>
              <a:buNone/>
            </a:pPr>
            <a:r>
              <a:rPr lang="en-GB" sz="2000" dirty="0"/>
              <a:t> no </a:t>
            </a:r>
            <a:r>
              <a:rPr lang="en-GB" sz="2000" dirty="0" err="1"/>
              <a:t>nos</a:t>
            </a:r>
            <a:r>
              <a:rPr lang="en-GB" sz="2000" dirty="0"/>
              <a:t> </a:t>
            </a:r>
            <a:r>
              <a:rPr lang="en-GB" sz="2000" dirty="0" err="1"/>
              <a:t>dejes</a:t>
            </a:r>
            <a:r>
              <a:rPr lang="en-GB" sz="2000" dirty="0"/>
              <a:t> </a:t>
            </a:r>
            <a:r>
              <a:rPr lang="en-GB" sz="2000" dirty="0" err="1"/>
              <a:t>caer</a:t>
            </a:r>
            <a:r>
              <a:rPr lang="en-GB" sz="2000" dirty="0"/>
              <a:t> </a:t>
            </a:r>
            <a:r>
              <a:rPr lang="en-GB" sz="2000" dirty="0" err="1"/>
              <a:t>en</a:t>
            </a:r>
            <a:r>
              <a:rPr lang="en-GB" sz="2000" dirty="0"/>
              <a:t> </a:t>
            </a:r>
            <a:r>
              <a:rPr lang="en-GB" sz="2000" dirty="0" err="1"/>
              <a:t>tentacion</a:t>
            </a:r>
            <a:r>
              <a:rPr lang="en-GB" sz="2000" dirty="0"/>
              <a:t>,</a:t>
            </a:r>
          </a:p>
          <a:p>
            <a:pPr marL="0" indent="0" algn="ctr">
              <a:lnSpc>
                <a:spcPct val="100000"/>
              </a:lnSpc>
              <a:buNone/>
            </a:pPr>
            <a:r>
              <a:rPr lang="en-GB" sz="2000" dirty="0"/>
              <a:t> y </a:t>
            </a:r>
            <a:r>
              <a:rPr lang="en-GB" sz="2000" dirty="0" err="1"/>
              <a:t>líbranos</a:t>
            </a:r>
            <a:r>
              <a:rPr lang="en-GB" sz="2000" dirty="0"/>
              <a:t> del mal, </a:t>
            </a:r>
          </a:p>
          <a:p>
            <a:pPr marL="0" indent="0" algn="ctr">
              <a:lnSpc>
                <a:spcPct val="100000"/>
              </a:lnSpc>
              <a:buNone/>
            </a:pPr>
            <a:r>
              <a:rPr lang="en-GB" sz="2000" dirty="0" err="1"/>
              <a:t>Amén</a:t>
            </a:r>
            <a:br>
              <a:rPr lang="en-GB" sz="2000" dirty="0"/>
            </a:br>
            <a:br>
              <a:rPr lang="en-GB" sz="2000" dirty="0"/>
            </a:br>
            <a:br>
              <a:rPr lang="en-GB" dirty="0"/>
            </a:br>
            <a:br>
              <a:rPr lang="en-GB" dirty="0"/>
            </a:br>
            <a:endParaRPr lang="en-US" dirty="0"/>
          </a:p>
        </p:txBody>
      </p:sp>
    </p:spTree>
    <p:extLst>
      <p:ext uri="{BB962C8B-B14F-4D97-AF65-F5344CB8AC3E}">
        <p14:creationId xmlns:p14="http://schemas.microsoft.com/office/powerpoint/2010/main" val="3958043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30BF0D-E639-4906-ABD3-80E0181E5CF4}"/>
              </a:ext>
            </a:extLst>
          </p:cNvPr>
          <p:cNvSpPr txBox="1"/>
          <p:nvPr/>
        </p:nvSpPr>
        <p:spPr>
          <a:xfrm>
            <a:off x="838200" y="1778125"/>
            <a:ext cx="4619621" cy="3843666"/>
          </a:xfrm>
          <a:prstGeom prst="rect">
            <a:avLst/>
          </a:prstGeom>
        </p:spPr>
        <p:txBody>
          <a:bodyPr vert="horz" lIns="91440" tIns="45720" rIns="91440" bIns="45720" rtlCol="0">
            <a:normAutofit/>
          </a:bodyPr>
          <a:lstStyle/>
          <a:p>
            <a:pPr>
              <a:lnSpc>
                <a:spcPct val="90000"/>
              </a:lnSpc>
              <a:spcAft>
                <a:spcPts val="600"/>
              </a:spcAft>
            </a:pPr>
            <a:r>
              <a:rPr lang="en-US" sz="1900" dirty="0"/>
              <a:t>The history of translation of the Bible and prayer is full of drama! </a:t>
            </a:r>
          </a:p>
          <a:p>
            <a:pPr>
              <a:lnSpc>
                <a:spcPct val="90000"/>
              </a:lnSpc>
              <a:spcAft>
                <a:spcPts val="600"/>
              </a:spcAft>
            </a:pPr>
            <a:r>
              <a:rPr lang="en-US" sz="1900" dirty="0"/>
              <a:t>People often worked secretly to translate the Bible into their own language. </a:t>
            </a:r>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b="0" i="0" dirty="0">
                <a:effectLst/>
              </a:rPr>
              <a:t>Here is a fun video about the translation of the Bible into Welsh. </a:t>
            </a:r>
          </a:p>
          <a:p>
            <a:pPr>
              <a:lnSpc>
                <a:spcPct val="90000"/>
              </a:lnSpc>
              <a:spcAft>
                <a:spcPts val="600"/>
              </a:spcAft>
            </a:pPr>
            <a:r>
              <a:rPr lang="en-US" sz="1900" dirty="0">
                <a:hlinkClick r:id="rId2"/>
              </a:rPr>
              <a:t>https://youtu.be/0ikNxAJmij8</a:t>
            </a:r>
            <a:endParaRPr lang="en-US" sz="1900" dirty="0"/>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b="0" i="0" dirty="0">
                <a:effectLst/>
              </a:rPr>
              <a:t>In 1588 Welsh became the 13th language into which the whole Bible was translated.</a:t>
            </a:r>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endParaRPr lang="en-US" sz="1900" dirty="0"/>
          </a:p>
        </p:txBody>
      </p:sp>
      <p:pic>
        <p:nvPicPr>
          <p:cNvPr id="2050" name="Picture 2">
            <a:extLst>
              <a:ext uri="{FF2B5EF4-FFF2-40B4-BE49-F238E27FC236}">
                <a16:creationId xmlns:a16="http://schemas.microsoft.com/office/drawing/2014/main" id="{FB02696B-9231-4415-8978-FD046B6DC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47" b="1698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386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D41A-4D84-A745-A43C-47D3A49A9616}"/>
              </a:ext>
            </a:extLst>
          </p:cNvPr>
          <p:cNvSpPr>
            <a:spLocks noGrp="1"/>
          </p:cNvSpPr>
          <p:nvPr>
            <p:ph type="title"/>
          </p:nvPr>
        </p:nvSpPr>
        <p:spPr/>
        <p:txBody>
          <a:bodyPr/>
          <a:lstStyle/>
          <a:p>
            <a:r>
              <a:rPr lang="en-US" dirty="0"/>
              <a:t>German</a:t>
            </a:r>
          </a:p>
        </p:txBody>
      </p:sp>
      <p:sp>
        <p:nvSpPr>
          <p:cNvPr id="6" name="Content Placeholder 4">
            <a:extLst>
              <a:ext uri="{FF2B5EF4-FFF2-40B4-BE49-F238E27FC236}">
                <a16:creationId xmlns:a16="http://schemas.microsoft.com/office/drawing/2014/main" id="{04A169A9-1446-F946-AC92-004D3F4FD0DC}"/>
              </a:ext>
            </a:extLst>
          </p:cNvPr>
          <p:cNvSpPr>
            <a:spLocks noGrp="1"/>
          </p:cNvSpPr>
          <p:nvPr>
            <p:ph idx="1"/>
          </p:nvPr>
        </p:nvSpPr>
        <p:spPr>
          <a:xfrm>
            <a:off x="838200" y="1053302"/>
            <a:ext cx="10515600" cy="4351338"/>
          </a:xfrm>
        </p:spPr>
        <p:txBody>
          <a:bodyPr>
            <a:noAutofit/>
          </a:bodyPr>
          <a:lstStyle/>
          <a:p>
            <a:pPr marL="0" indent="0" algn="ctr">
              <a:lnSpc>
                <a:spcPct val="100000"/>
              </a:lnSpc>
              <a:buNone/>
            </a:pPr>
            <a:r>
              <a:rPr lang="en-GB" sz="2000" dirty="0" err="1"/>
              <a:t>Vater</a:t>
            </a:r>
            <a:r>
              <a:rPr lang="en-GB" sz="2000" dirty="0"/>
              <a:t> </a:t>
            </a:r>
            <a:r>
              <a:rPr lang="en-GB" sz="2000" dirty="0" err="1"/>
              <a:t>unser</a:t>
            </a:r>
            <a:r>
              <a:rPr lang="en-GB" sz="2000" dirty="0"/>
              <a:t> </a:t>
            </a:r>
            <a:r>
              <a:rPr lang="en-GB" sz="2000" dirty="0" err="1"/>
              <a:t>im</a:t>
            </a:r>
            <a:r>
              <a:rPr lang="en-GB" sz="2000" dirty="0"/>
              <a:t> Himmel, </a:t>
            </a:r>
          </a:p>
          <a:p>
            <a:pPr marL="0" indent="0" algn="ctr">
              <a:lnSpc>
                <a:spcPct val="100000"/>
              </a:lnSpc>
              <a:buNone/>
            </a:pPr>
            <a:r>
              <a:rPr lang="en-GB" sz="2000" dirty="0" err="1"/>
              <a:t>geheiligt</a:t>
            </a:r>
            <a:r>
              <a:rPr lang="en-GB" sz="2000" dirty="0"/>
              <a:t> </a:t>
            </a:r>
            <a:r>
              <a:rPr lang="en-GB" sz="2000" dirty="0" err="1"/>
              <a:t>werde</a:t>
            </a:r>
            <a:r>
              <a:rPr lang="en-GB" sz="2000" dirty="0"/>
              <a:t> </a:t>
            </a:r>
            <a:r>
              <a:rPr lang="en-GB" sz="2000" dirty="0" err="1"/>
              <a:t>dein</a:t>
            </a:r>
            <a:r>
              <a:rPr lang="en-GB" sz="2000" dirty="0"/>
              <a:t> Name; </a:t>
            </a:r>
          </a:p>
          <a:p>
            <a:pPr marL="0" indent="0" algn="ctr">
              <a:lnSpc>
                <a:spcPct val="100000"/>
              </a:lnSpc>
              <a:buNone/>
            </a:pPr>
            <a:r>
              <a:rPr lang="en-GB" sz="2000" dirty="0" err="1"/>
              <a:t>dein</a:t>
            </a:r>
            <a:r>
              <a:rPr lang="en-GB" sz="2000" dirty="0"/>
              <a:t> Reich </a:t>
            </a:r>
            <a:r>
              <a:rPr lang="en-GB" sz="2000" dirty="0" err="1"/>
              <a:t>komme</a:t>
            </a:r>
            <a:r>
              <a:rPr lang="en-GB" sz="2000" dirty="0"/>
              <a:t>;</a:t>
            </a:r>
          </a:p>
          <a:p>
            <a:pPr marL="0" indent="0" algn="ctr">
              <a:lnSpc>
                <a:spcPct val="100000"/>
              </a:lnSpc>
              <a:buNone/>
            </a:pPr>
            <a:r>
              <a:rPr lang="en-GB" sz="2000" dirty="0"/>
              <a:t> </a:t>
            </a:r>
            <a:r>
              <a:rPr lang="en-GB" sz="2000" dirty="0" err="1"/>
              <a:t>dein</a:t>
            </a:r>
            <a:r>
              <a:rPr lang="en-GB" sz="2000" dirty="0"/>
              <a:t> Wille </a:t>
            </a:r>
            <a:r>
              <a:rPr lang="en-GB" sz="2000" dirty="0" err="1"/>
              <a:t>geschehe</a:t>
            </a:r>
            <a:r>
              <a:rPr lang="en-GB" sz="2000" dirty="0"/>
              <a:t>, </a:t>
            </a:r>
          </a:p>
          <a:p>
            <a:pPr marL="0" indent="0" algn="ctr">
              <a:lnSpc>
                <a:spcPct val="100000"/>
              </a:lnSpc>
              <a:buNone/>
            </a:pPr>
            <a:r>
              <a:rPr lang="en-GB" sz="2000" dirty="0" err="1"/>
              <a:t>wie</a:t>
            </a:r>
            <a:r>
              <a:rPr lang="en-GB" sz="2000" dirty="0"/>
              <a:t> </a:t>
            </a:r>
            <a:r>
              <a:rPr lang="en-GB" sz="2000" dirty="0" err="1"/>
              <a:t>im</a:t>
            </a:r>
            <a:r>
              <a:rPr lang="en-GB" sz="2000" dirty="0"/>
              <a:t> Himmel so auf Erden.</a:t>
            </a:r>
          </a:p>
          <a:p>
            <a:pPr marL="0" indent="0" algn="ctr">
              <a:lnSpc>
                <a:spcPct val="100000"/>
              </a:lnSpc>
              <a:buNone/>
            </a:pPr>
            <a:r>
              <a:rPr lang="en-GB" sz="2000" dirty="0"/>
              <a:t> Unser </a:t>
            </a:r>
            <a:r>
              <a:rPr lang="en-GB" sz="2000" dirty="0" err="1"/>
              <a:t>tägliches</a:t>
            </a:r>
            <a:r>
              <a:rPr lang="en-GB" sz="2000" dirty="0"/>
              <a:t> </a:t>
            </a:r>
            <a:r>
              <a:rPr lang="en-GB" sz="2000" dirty="0" err="1"/>
              <a:t>Brot</a:t>
            </a:r>
            <a:r>
              <a:rPr lang="en-GB" sz="2000" dirty="0"/>
              <a:t> gib </a:t>
            </a:r>
            <a:r>
              <a:rPr lang="en-GB" sz="2000" dirty="0" err="1"/>
              <a:t>uns</a:t>
            </a:r>
            <a:r>
              <a:rPr lang="en-GB" sz="2000" dirty="0"/>
              <a:t> </a:t>
            </a:r>
            <a:r>
              <a:rPr lang="en-GB" sz="2000" dirty="0" err="1"/>
              <a:t>heute</a:t>
            </a:r>
            <a:r>
              <a:rPr lang="en-GB" sz="2000" dirty="0"/>
              <a:t>. </a:t>
            </a:r>
          </a:p>
          <a:p>
            <a:pPr marL="0" indent="0" algn="ctr">
              <a:lnSpc>
                <a:spcPct val="100000"/>
              </a:lnSpc>
              <a:buNone/>
            </a:pPr>
            <a:r>
              <a:rPr lang="en-GB" sz="2000" dirty="0"/>
              <a:t>Und </a:t>
            </a:r>
            <a:r>
              <a:rPr lang="en-GB" sz="2000" dirty="0" err="1"/>
              <a:t>vergib</a:t>
            </a:r>
            <a:r>
              <a:rPr lang="en-GB" sz="2000" dirty="0"/>
              <a:t> </a:t>
            </a:r>
            <a:r>
              <a:rPr lang="en-GB" sz="2000" dirty="0" err="1"/>
              <a:t>uns</a:t>
            </a:r>
            <a:r>
              <a:rPr lang="en-GB" sz="2000" dirty="0"/>
              <a:t> </a:t>
            </a:r>
            <a:r>
              <a:rPr lang="en-GB" sz="2000" dirty="0" err="1"/>
              <a:t>unsere</a:t>
            </a:r>
            <a:r>
              <a:rPr lang="en-GB" sz="2000" dirty="0"/>
              <a:t> </a:t>
            </a:r>
            <a:r>
              <a:rPr lang="en-GB" sz="2000" dirty="0" err="1"/>
              <a:t>Schuld</a:t>
            </a:r>
            <a:r>
              <a:rPr lang="en-GB" sz="2000" dirty="0"/>
              <a:t>, </a:t>
            </a:r>
          </a:p>
          <a:p>
            <a:pPr marL="0" indent="0" algn="ctr">
              <a:lnSpc>
                <a:spcPct val="100000"/>
              </a:lnSpc>
              <a:buNone/>
            </a:pPr>
            <a:r>
              <a:rPr lang="en-GB" sz="2000" dirty="0" err="1"/>
              <a:t>wie</a:t>
            </a:r>
            <a:r>
              <a:rPr lang="en-GB" sz="2000" dirty="0"/>
              <a:t> </a:t>
            </a:r>
            <a:r>
              <a:rPr lang="en-GB" sz="2000" dirty="0" err="1"/>
              <a:t>auch</a:t>
            </a:r>
            <a:r>
              <a:rPr lang="en-GB" sz="2000" dirty="0"/>
              <a:t> </a:t>
            </a:r>
            <a:r>
              <a:rPr lang="en-GB" sz="2000" dirty="0" err="1"/>
              <a:t>wir</a:t>
            </a:r>
            <a:r>
              <a:rPr lang="en-GB" sz="2000" dirty="0"/>
              <a:t> </a:t>
            </a:r>
            <a:r>
              <a:rPr lang="en-GB" sz="2000" dirty="0" err="1"/>
              <a:t>vergeben</a:t>
            </a:r>
            <a:r>
              <a:rPr lang="en-GB" sz="2000" dirty="0"/>
              <a:t> </a:t>
            </a:r>
            <a:r>
              <a:rPr lang="en-GB" sz="2000" dirty="0" err="1"/>
              <a:t>unsern</a:t>
            </a:r>
            <a:r>
              <a:rPr lang="en-GB" sz="2000" dirty="0"/>
              <a:t> </a:t>
            </a:r>
            <a:r>
              <a:rPr lang="en-GB" sz="2000" dirty="0" err="1"/>
              <a:t>Schuldigern</a:t>
            </a:r>
            <a:r>
              <a:rPr lang="en-GB" sz="2000" dirty="0"/>
              <a:t>;</a:t>
            </a:r>
          </a:p>
          <a:p>
            <a:pPr marL="0" indent="0" algn="ctr">
              <a:lnSpc>
                <a:spcPct val="100000"/>
              </a:lnSpc>
              <a:buNone/>
            </a:pPr>
            <a:r>
              <a:rPr lang="en-GB" sz="2000" dirty="0"/>
              <a:t> und </a:t>
            </a:r>
            <a:r>
              <a:rPr lang="en-GB" sz="2000" dirty="0" err="1"/>
              <a:t>führe</a:t>
            </a:r>
            <a:r>
              <a:rPr lang="en-GB" sz="2000" dirty="0"/>
              <a:t> </a:t>
            </a:r>
            <a:r>
              <a:rPr lang="en-GB" sz="2000" dirty="0" err="1"/>
              <a:t>uns</a:t>
            </a:r>
            <a:r>
              <a:rPr lang="en-GB" sz="2000" dirty="0"/>
              <a:t> </a:t>
            </a:r>
            <a:r>
              <a:rPr lang="en-GB" sz="2000" dirty="0" err="1"/>
              <a:t>nicht</a:t>
            </a:r>
            <a:r>
              <a:rPr lang="en-GB" sz="2000" dirty="0"/>
              <a:t> in </a:t>
            </a:r>
            <a:r>
              <a:rPr lang="en-GB" sz="2000" dirty="0" err="1"/>
              <a:t>Versuchung</a:t>
            </a:r>
            <a:r>
              <a:rPr lang="en-GB" sz="2000" dirty="0"/>
              <a:t>, </a:t>
            </a:r>
          </a:p>
          <a:p>
            <a:pPr marL="0" indent="0" algn="ctr">
              <a:lnSpc>
                <a:spcPct val="100000"/>
              </a:lnSpc>
              <a:buNone/>
            </a:pPr>
            <a:r>
              <a:rPr lang="en-GB" sz="2000" dirty="0" err="1"/>
              <a:t>sondern</a:t>
            </a:r>
            <a:r>
              <a:rPr lang="en-GB" sz="2000" dirty="0"/>
              <a:t> </a:t>
            </a:r>
            <a:r>
              <a:rPr lang="en-GB" sz="2000" dirty="0" err="1"/>
              <a:t>erlöse</a:t>
            </a:r>
            <a:r>
              <a:rPr lang="en-GB" sz="2000" dirty="0"/>
              <a:t> </a:t>
            </a:r>
            <a:r>
              <a:rPr lang="en-GB" sz="2000" dirty="0" err="1"/>
              <a:t>uns</a:t>
            </a:r>
            <a:r>
              <a:rPr lang="en-GB" sz="2000" dirty="0"/>
              <a:t> von </a:t>
            </a:r>
            <a:r>
              <a:rPr lang="en-GB" sz="2000" dirty="0" err="1"/>
              <a:t>dem</a:t>
            </a:r>
            <a:r>
              <a:rPr lang="en-GB" sz="2000" dirty="0"/>
              <a:t> </a:t>
            </a:r>
            <a:r>
              <a:rPr lang="en-GB" sz="2000" dirty="0" err="1"/>
              <a:t>Bösen</a:t>
            </a:r>
            <a:r>
              <a:rPr lang="en-GB" sz="2000" dirty="0"/>
              <a:t>. </a:t>
            </a:r>
          </a:p>
          <a:p>
            <a:pPr marL="0" indent="0" algn="ctr">
              <a:lnSpc>
                <a:spcPct val="100000"/>
              </a:lnSpc>
              <a:buNone/>
            </a:pPr>
            <a:r>
              <a:rPr lang="en-GB" sz="2000" dirty="0" err="1"/>
              <a:t>Denn</a:t>
            </a:r>
            <a:r>
              <a:rPr lang="en-GB" sz="2000" dirty="0"/>
              <a:t> </a:t>
            </a:r>
            <a:r>
              <a:rPr lang="en-GB" sz="2000" dirty="0" err="1"/>
              <a:t>dein</a:t>
            </a:r>
            <a:r>
              <a:rPr lang="en-GB" sz="2000" dirty="0"/>
              <a:t> </a:t>
            </a:r>
            <a:r>
              <a:rPr lang="en-GB" sz="2000" dirty="0" err="1"/>
              <a:t>ist</a:t>
            </a:r>
            <a:r>
              <a:rPr lang="en-GB" sz="2000" dirty="0"/>
              <a:t> das Reich und die Kraft </a:t>
            </a:r>
          </a:p>
          <a:p>
            <a:pPr marL="0" indent="0" algn="ctr">
              <a:lnSpc>
                <a:spcPct val="100000"/>
              </a:lnSpc>
              <a:buNone/>
            </a:pPr>
            <a:r>
              <a:rPr lang="en-GB" sz="2000" dirty="0"/>
              <a:t>und die </a:t>
            </a:r>
            <a:r>
              <a:rPr lang="en-GB" sz="2000" dirty="0" err="1"/>
              <a:t>Herrlichkeit</a:t>
            </a:r>
            <a:r>
              <a:rPr lang="en-GB" sz="2000" dirty="0"/>
              <a:t> in </a:t>
            </a:r>
            <a:r>
              <a:rPr lang="en-GB" sz="2000" dirty="0" err="1"/>
              <a:t>Ewigkeit</a:t>
            </a:r>
            <a:r>
              <a:rPr lang="en-GB" sz="2000" dirty="0"/>
              <a:t>. </a:t>
            </a:r>
          </a:p>
          <a:p>
            <a:pPr marL="0" indent="0" algn="ctr">
              <a:lnSpc>
                <a:spcPct val="100000"/>
              </a:lnSpc>
              <a:buNone/>
            </a:pPr>
            <a:r>
              <a:rPr lang="en-GB" sz="2000" dirty="0"/>
              <a:t>Amen.</a:t>
            </a:r>
            <a:br>
              <a:rPr lang="en-GB" sz="2000" dirty="0"/>
            </a:br>
            <a:br>
              <a:rPr lang="en-GB" sz="2000" dirty="0"/>
            </a:br>
            <a:br>
              <a:rPr lang="en-GB" sz="2000" dirty="0"/>
            </a:br>
            <a:br>
              <a:rPr lang="en-GB" dirty="0"/>
            </a:br>
            <a:br>
              <a:rPr lang="en-GB" dirty="0"/>
            </a:br>
            <a:endParaRPr lang="en-US" dirty="0"/>
          </a:p>
        </p:txBody>
      </p:sp>
    </p:spTree>
    <p:extLst>
      <p:ext uri="{BB962C8B-B14F-4D97-AF65-F5344CB8AC3E}">
        <p14:creationId xmlns:p14="http://schemas.microsoft.com/office/powerpoint/2010/main" val="4271838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75C98-D088-AA44-9537-EE2368DDEA1F}"/>
              </a:ext>
            </a:extLst>
          </p:cNvPr>
          <p:cNvSpPr>
            <a:spLocks noGrp="1"/>
          </p:cNvSpPr>
          <p:nvPr>
            <p:ph type="title"/>
          </p:nvPr>
        </p:nvSpPr>
        <p:spPr/>
        <p:txBody>
          <a:bodyPr/>
          <a:lstStyle/>
          <a:p>
            <a:r>
              <a:rPr lang="en-US" dirty="0"/>
              <a:t>Welsh</a:t>
            </a:r>
          </a:p>
        </p:txBody>
      </p:sp>
      <p:sp>
        <p:nvSpPr>
          <p:cNvPr id="4" name="Content Placeholder 4">
            <a:extLst>
              <a:ext uri="{FF2B5EF4-FFF2-40B4-BE49-F238E27FC236}">
                <a16:creationId xmlns:a16="http://schemas.microsoft.com/office/drawing/2014/main" id="{89246234-C799-0148-9D99-0FB85026945B}"/>
              </a:ext>
            </a:extLst>
          </p:cNvPr>
          <p:cNvSpPr>
            <a:spLocks noGrp="1"/>
          </p:cNvSpPr>
          <p:nvPr>
            <p:ph idx="1"/>
          </p:nvPr>
        </p:nvSpPr>
        <p:spPr>
          <a:xfrm>
            <a:off x="838200" y="1381918"/>
            <a:ext cx="10515600" cy="4351338"/>
          </a:xfrm>
        </p:spPr>
        <p:txBody>
          <a:bodyPr>
            <a:noAutofit/>
          </a:bodyPr>
          <a:lstStyle/>
          <a:p>
            <a:pPr marL="0" indent="0" algn="ctr">
              <a:lnSpc>
                <a:spcPct val="100000"/>
              </a:lnSpc>
              <a:buNone/>
            </a:pPr>
            <a:r>
              <a:rPr lang="en-GB" sz="2000" dirty="0"/>
              <a:t>Ein Tad, </a:t>
            </a:r>
            <a:r>
              <a:rPr lang="en-GB" sz="2000" dirty="0" err="1"/>
              <a:t>yr</a:t>
            </a:r>
            <a:r>
              <a:rPr lang="en-GB" sz="2000" dirty="0"/>
              <a:t> </a:t>
            </a:r>
            <a:r>
              <a:rPr lang="en-GB" sz="2000" dirty="0" err="1"/>
              <a:t>hwn</a:t>
            </a:r>
            <a:r>
              <a:rPr lang="en-GB" sz="2000" dirty="0"/>
              <a:t> </a:t>
            </a:r>
            <a:r>
              <a:rPr lang="en-GB" sz="2000" dirty="0" err="1"/>
              <a:t>wyt</a:t>
            </a:r>
            <a:r>
              <a:rPr lang="en-GB" sz="2000" dirty="0"/>
              <a:t> </a:t>
            </a:r>
            <a:r>
              <a:rPr lang="en-GB" sz="2000" dirty="0" err="1"/>
              <a:t>yn</a:t>
            </a:r>
            <a:r>
              <a:rPr lang="en-GB" sz="2000" dirty="0"/>
              <a:t> y </a:t>
            </a:r>
            <a:r>
              <a:rPr lang="en-GB" sz="2000" dirty="0" err="1"/>
              <a:t>nefoedd</a:t>
            </a:r>
            <a:r>
              <a:rPr lang="en-GB" sz="2000" dirty="0"/>
              <a:t>,</a:t>
            </a:r>
          </a:p>
          <a:p>
            <a:pPr marL="0" indent="0" algn="ctr">
              <a:lnSpc>
                <a:spcPct val="100000"/>
              </a:lnSpc>
              <a:buNone/>
            </a:pPr>
            <a:r>
              <a:rPr lang="en-GB" sz="2000" dirty="0" err="1"/>
              <a:t>sancteiddier</a:t>
            </a:r>
            <a:r>
              <a:rPr lang="en-GB" sz="2000" dirty="0"/>
              <a:t> </a:t>
            </a:r>
            <a:r>
              <a:rPr lang="en-GB" sz="2000" dirty="0" err="1"/>
              <a:t>dy</a:t>
            </a:r>
            <a:r>
              <a:rPr lang="en-GB" sz="2000" dirty="0"/>
              <a:t> </a:t>
            </a:r>
            <a:r>
              <a:rPr lang="en-GB" sz="2000" dirty="0" err="1"/>
              <a:t>enw</a:t>
            </a:r>
            <a:r>
              <a:rPr lang="en-GB" sz="2000" dirty="0"/>
              <a:t>.</a:t>
            </a:r>
          </a:p>
          <a:p>
            <a:pPr marL="0" indent="0" algn="ctr">
              <a:lnSpc>
                <a:spcPct val="100000"/>
              </a:lnSpc>
              <a:buNone/>
            </a:pPr>
            <a:r>
              <a:rPr lang="en-GB" sz="2000" dirty="0"/>
              <a:t>Deled </a:t>
            </a:r>
            <a:r>
              <a:rPr lang="en-GB" sz="2000" dirty="0" err="1"/>
              <a:t>dy</a:t>
            </a:r>
            <a:r>
              <a:rPr lang="en-GB" sz="2000" dirty="0"/>
              <a:t> </a:t>
            </a:r>
            <a:r>
              <a:rPr lang="en-GB" sz="2000" dirty="0" err="1"/>
              <a:t>deyrnas</a:t>
            </a:r>
            <a:r>
              <a:rPr lang="en-GB" sz="2000" dirty="0"/>
              <a:t>.</a:t>
            </a:r>
          </a:p>
          <a:p>
            <a:pPr marL="0" indent="0" algn="ctr">
              <a:lnSpc>
                <a:spcPct val="100000"/>
              </a:lnSpc>
              <a:buNone/>
            </a:pPr>
            <a:r>
              <a:rPr lang="en-GB" sz="2000" dirty="0" err="1"/>
              <a:t>Gwneler</a:t>
            </a:r>
            <a:r>
              <a:rPr lang="en-GB" sz="2000" dirty="0"/>
              <a:t> </a:t>
            </a:r>
            <a:r>
              <a:rPr lang="en-GB" sz="2000" dirty="0" err="1"/>
              <a:t>dy</a:t>
            </a:r>
            <a:r>
              <a:rPr lang="en-GB" sz="2000" dirty="0"/>
              <a:t> </a:t>
            </a:r>
            <a:r>
              <a:rPr lang="en-GB" sz="2000" dirty="0" err="1"/>
              <a:t>ewyllys</a:t>
            </a:r>
            <a:r>
              <a:rPr lang="en-GB" sz="2000" dirty="0"/>
              <a:t>,</a:t>
            </a:r>
          </a:p>
          <a:p>
            <a:pPr marL="0" indent="0" algn="ctr">
              <a:lnSpc>
                <a:spcPct val="100000"/>
              </a:lnSpc>
              <a:buNone/>
            </a:pPr>
            <a:r>
              <a:rPr lang="en-GB" sz="2000" dirty="0" err="1"/>
              <a:t>megis</a:t>
            </a:r>
            <a:r>
              <a:rPr lang="en-GB" sz="2000" dirty="0"/>
              <a:t> </a:t>
            </a:r>
            <a:r>
              <a:rPr lang="en-GB" sz="2000" dirty="0" err="1"/>
              <a:t>yn</a:t>
            </a:r>
            <a:r>
              <a:rPr lang="en-GB" sz="2000" dirty="0"/>
              <a:t> y </a:t>
            </a:r>
            <a:r>
              <a:rPr lang="en-GB" sz="2000" dirty="0" err="1"/>
              <a:t>nef</a:t>
            </a:r>
            <a:r>
              <a:rPr lang="en-GB" sz="2000" dirty="0"/>
              <a:t>, felly </a:t>
            </a:r>
            <a:r>
              <a:rPr lang="en-GB" sz="2000" dirty="0" err="1"/>
              <a:t>ar</a:t>
            </a:r>
            <a:r>
              <a:rPr lang="en-GB" sz="2000" dirty="0"/>
              <a:t> y </a:t>
            </a:r>
            <a:r>
              <a:rPr lang="en-GB" sz="2000" dirty="0" err="1"/>
              <a:t>ddaear</a:t>
            </a:r>
            <a:r>
              <a:rPr lang="en-GB" sz="2000" dirty="0"/>
              <a:t> </a:t>
            </a:r>
            <a:r>
              <a:rPr lang="en-GB" sz="2000" dirty="0" err="1"/>
              <a:t>hefyd</a:t>
            </a:r>
            <a:r>
              <a:rPr lang="en-GB" sz="2000" dirty="0"/>
              <a:t>.</a:t>
            </a:r>
          </a:p>
          <a:p>
            <a:pPr marL="0" indent="0" algn="ctr">
              <a:lnSpc>
                <a:spcPct val="100000"/>
              </a:lnSpc>
              <a:buNone/>
            </a:pPr>
            <a:r>
              <a:rPr lang="en-GB" sz="2000" dirty="0" err="1"/>
              <a:t>Dyro</a:t>
            </a:r>
            <a:r>
              <a:rPr lang="en-GB" sz="2000" dirty="0"/>
              <a:t> </a:t>
            </a:r>
            <a:r>
              <a:rPr lang="en-GB" sz="2000" dirty="0" err="1"/>
              <a:t>i</a:t>
            </a:r>
            <a:r>
              <a:rPr lang="en-GB" sz="2000" dirty="0"/>
              <a:t> </a:t>
            </a:r>
            <a:r>
              <a:rPr lang="en-GB" sz="2000" dirty="0" err="1"/>
              <a:t>ni</a:t>
            </a:r>
            <a:r>
              <a:rPr lang="en-GB" sz="2000" dirty="0"/>
              <a:t> </a:t>
            </a:r>
            <a:r>
              <a:rPr lang="en-GB" sz="2000" dirty="0" err="1"/>
              <a:t>heddiw</a:t>
            </a:r>
            <a:r>
              <a:rPr lang="en-GB" sz="2000" dirty="0"/>
              <a:t> </a:t>
            </a:r>
            <a:r>
              <a:rPr lang="en-GB" sz="2000" dirty="0" err="1"/>
              <a:t>ein</a:t>
            </a:r>
            <a:r>
              <a:rPr lang="en-GB" sz="2000" dirty="0"/>
              <a:t> bara </a:t>
            </a:r>
            <a:r>
              <a:rPr lang="en-GB" sz="2000" dirty="0" err="1"/>
              <a:t>beunyddiol</a:t>
            </a:r>
            <a:r>
              <a:rPr lang="en-GB" sz="2000" dirty="0"/>
              <a:t>.</a:t>
            </a:r>
          </a:p>
          <a:p>
            <a:pPr marL="0" indent="0" algn="ctr">
              <a:lnSpc>
                <a:spcPct val="100000"/>
              </a:lnSpc>
              <a:buNone/>
            </a:pPr>
            <a:r>
              <a:rPr lang="en-GB" sz="2000" dirty="0"/>
              <a:t>A </a:t>
            </a:r>
            <a:r>
              <a:rPr lang="en-GB" sz="2000" dirty="0" err="1"/>
              <a:t>maddau</a:t>
            </a:r>
            <a:r>
              <a:rPr lang="en-GB" sz="2000" dirty="0"/>
              <a:t> </a:t>
            </a:r>
            <a:r>
              <a:rPr lang="en-GB" sz="2000" dirty="0" err="1"/>
              <a:t>i</a:t>
            </a:r>
            <a:r>
              <a:rPr lang="en-GB" sz="2000" dirty="0"/>
              <a:t> </a:t>
            </a:r>
            <a:r>
              <a:rPr lang="en-GB" sz="2000" dirty="0" err="1"/>
              <a:t>ni</a:t>
            </a:r>
            <a:r>
              <a:rPr lang="en-GB" sz="2000" dirty="0"/>
              <a:t> </a:t>
            </a:r>
            <a:r>
              <a:rPr lang="en-GB" sz="2000" dirty="0" err="1"/>
              <a:t>ein</a:t>
            </a:r>
            <a:r>
              <a:rPr lang="en-GB" sz="2000" dirty="0"/>
              <a:t> </a:t>
            </a:r>
            <a:r>
              <a:rPr lang="en-GB" sz="2000" dirty="0" err="1"/>
              <a:t>dyledion</a:t>
            </a:r>
            <a:r>
              <a:rPr lang="en-GB" sz="2000" dirty="0"/>
              <a:t>,</a:t>
            </a:r>
          </a:p>
          <a:p>
            <a:pPr marL="0" indent="0" algn="ctr">
              <a:lnSpc>
                <a:spcPct val="100000"/>
              </a:lnSpc>
              <a:buNone/>
            </a:pPr>
            <a:r>
              <a:rPr lang="en-GB" sz="2000" dirty="0" err="1"/>
              <a:t>fel</a:t>
            </a:r>
            <a:r>
              <a:rPr lang="en-GB" sz="2000" dirty="0"/>
              <a:t> y </a:t>
            </a:r>
            <a:r>
              <a:rPr lang="en-GB" sz="2000" dirty="0" err="1"/>
              <a:t>maddeuwn</a:t>
            </a:r>
            <a:r>
              <a:rPr lang="en-GB" sz="2000" dirty="0"/>
              <a:t> </a:t>
            </a:r>
            <a:r>
              <a:rPr lang="en-GB" sz="2000" dirty="0" err="1"/>
              <a:t>ninnau</a:t>
            </a:r>
            <a:r>
              <a:rPr lang="en-GB" sz="2000" dirty="0"/>
              <a:t> </a:t>
            </a:r>
            <a:r>
              <a:rPr lang="en-GB" sz="2000" dirty="0" err="1"/>
              <a:t>i'n</a:t>
            </a:r>
            <a:r>
              <a:rPr lang="en-GB" sz="2000" dirty="0"/>
              <a:t> </a:t>
            </a:r>
            <a:r>
              <a:rPr lang="en-GB" sz="2000" dirty="0" err="1"/>
              <a:t>dyledwyr</a:t>
            </a:r>
            <a:r>
              <a:rPr lang="en-GB" sz="2000" dirty="0"/>
              <a:t>.</a:t>
            </a:r>
          </a:p>
          <a:p>
            <a:pPr marL="0" indent="0" algn="ctr">
              <a:lnSpc>
                <a:spcPct val="100000"/>
              </a:lnSpc>
              <a:buNone/>
            </a:pPr>
            <a:r>
              <a:rPr lang="en-GB" sz="2000" dirty="0"/>
              <a:t>Ac </a:t>
            </a:r>
            <a:r>
              <a:rPr lang="en-GB" sz="2000" dirty="0" err="1"/>
              <a:t>nac</a:t>
            </a:r>
            <a:r>
              <a:rPr lang="en-GB" sz="2000" dirty="0"/>
              <a:t> </a:t>
            </a:r>
            <a:r>
              <a:rPr lang="en-GB" sz="2000" dirty="0" err="1"/>
              <a:t>arwain</a:t>
            </a:r>
            <a:r>
              <a:rPr lang="en-GB" sz="2000" dirty="0"/>
              <a:t> </a:t>
            </a:r>
            <a:r>
              <a:rPr lang="en-GB" sz="2000" dirty="0" err="1"/>
              <a:t>ni</a:t>
            </a:r>
            <a:r>
              <a:rPr lang="en-GB" sz="2000" dirty="0"/>
              <a:t> </a:t>
            </a:r>
            <a:r>
              <a:rPr lang="en-GB" sz="2000" dirty="0" err="1"/>
              <a:t>i</a:t>
            </a:r>
            <a:r>
              <a:rPr lang="en-GB" sz="2000" dirty="0"/>
              <a:t> </a:t>
            </a:r>
            <a:r>
              <a:rPr lang="en-GB" sz="2000" dirty="0" err="1"/>
              <a:t>brofedigaeth</a:t>
            </a:r>
            <a:r>
              <a:rPr lang="en-GB" sz="2000" dirty="0"/>
              <a:t>, </a:t>
            </a:r>
            <a:r>
              <a:rPr lang="en-GB" sz="2000" dirty="0" err="1"/>
              <a:t>eithr</a:t>
            </a:r>
            <a:r>
              <a:rPr lang="en-GB" sz="2000" dirty="0"/>
              <a:t> </a:t>
            </a:r>
            <a:r>
              <a:rPr lang="en-GB" sz="2000" dirty="0" err="1"/>
              <a:t>gwared</a:t>
            </a:r>
            <a:r>
              <a:rPr lang="en-GB" sz="2000" dirty="0"/>
              <a:t> </a:t>
            </a:r>
            <a:r>
              <a:rPr lang="en-GB" sz="2000" dirty="0" err="1"/>
              <a:t>ni</a:t>
            </a:r>
            <a:r>
              <a:rPr lang="en-GB" sz="2000" dirty="0"/>
              <a:t> </a:t>
            </a:r>
            <a:r>
              <a:rPr lang="en-GB" sz="2000" dirty="0" err="1"/>
              <a:t>rhag</a:t>
            </a:r>
            <a:r>
              <a:rPr lang="en-GB" sz="2000" dirty="0"/>
              <a:t> </a:t>
            </a:r>
            <a:r>
              <a:rPr lang="en-GB" sz="2000" dirty="0" err="1"/>
              <a:t>drwg</a:t>
            </a:r>
            <a:r>
              <a:rPr lang="en-GB" sz="2000" dirty="0"/>
              <a:t>.</a:t>
            </a:r>
          </a:p>
          <a:p>
            <a:pPr marL="0" indent="0" algn="ctr">
              <a:lnSpc>
                <a:spcPct val="100000"/>
              </a:lnSpc>
              <a:buNone/>
            </a:pPr>
            <a:r>
              <a:rPr lang="en-GB" sz="2000" dirty="0" err="1"/>
              <a:t>Canys</a:t>
            </a:r>
            <a:r>
              <a:rPr lang="en-GB" sz="2000" dirty="0"/>
              <a:t> </a:t>
            </a:r>
            <a:r>
              <a:rPr lang="en-GB" sz="2000" dirty="0" err="1"/>
              <a:t>eiddot</a:t>
            </a:r>
            <a:r>
              <a:rPr lang="en-GB" sz="2000" dirty="0"/>
              <a:t> </a:t>
            </a:r>
            <a:r>
              <a:rPr lang="en-GB" sz="2000" dirty="0" err="1"/>
              <a:t>ti</a:t>
            </a:r>
            <a:r>
              <a:rPr lang="en-GB" sz="2000" dirty="0"/>
              <a:t> </a:t>
            </a:r>
            <a:r>
              <a:rPr lang="en-GB" sz="2000" dirty="0" err="1"/>
              <a:t>yw'r</a:t>
            </a:r>
            <a:r>
              <a:rPr lang="en-GB" sz="2000" dirty="0"/>
              <a:t> </a:t>
            </a:r>
            <a:r>
              <a:rPr lang="en-GB" sz="2000" dirty="0" err="1"/>
              <a:t>deyrnas</a:t>
            </a:r>
            <a:r>
              <a:rPr lang="en-GB" sz="2000" dirty="0"/>
              <a:t>, </a:t>
            </a:r>
            <a:r>
              <a:rPr lang="en-GB" sz="2000" dirty="0" err="1"/>
              <a:t>a'r</a:t>
            </a:r>
            <a:r>
              <a:rPr lang="en-GB" sz="2000" dirty="0"/>
              <a:t> </a:t>
            </a:r>
            <a:r>
              <a:rPr lang="en-GB" sz="2000" dirty="0" err="1"/>
              <a:t>gallu</a:t>
            </a:r>
            <a:r>
              <a:rPr lang="en-GB" sz="2000" dirty="0"/>
              <a:t>, </a:t>
            </a:r>
            <a:r>
              <a:rPr lang="en-GB" sz="2000" dirty="0" err="1"/>
              <a:t>a'r</a:t>
            </a:r>
            <a:r>
              <a:rPr lang="en-GB" sz="2000" dirty="0"/>
              <a:t> </a:t>
            </a:r>
            <a:r>
              <a:rPr lang="en-GB" sz="2000" dirty="0" err="1"/>
              <a:t>gogoniant</a:t>
            </a:r>
            <a:r>
              <a:rPr lang="en-GB" sz="2000" dirty="0"/>
              <a:t> </a:t>
            </a:r>
            <a:r>
              <a:rPr lang="en-GB" sz="2000" dirty="0" err="1"/>
              <a:t>yn</a:t>
            </a:r>
            <a:r>
              <a:rPr lang="en-GB" sz="2000" dirty="0"/>
              <a:t> </a:t>
            </a:r>
            <a:r>
              <a:rPr lang="en-GB" sz="2000" dirty="0" err="1"/>
              <a:t>oes</a:t>
            </a:r>
            <a:r>
              <a:rPr lang="en-GB" sz="2000" dirty="0"/>
              <a:t> </a:t>
            </a:r>
            <a:r>
              <a:rPr lang="en-GB" sz="2000" dirty="0" err="1"/>
              <a:t>oesoedd</a:t>
            </a:r>
            <a:r>
              <a:rPr lang="en-GB" sz="2000" dirty="0"/>
              <a:t>.</a:t>
            </a:r>
          </a:p>
          <a:p>
            <a:pPr marL="0" indent="0" algn="ctr">
              <a:lnSpc>
                <a:spcPct val="100000"/>
              </a:lnSpc>
              <a:buNone/>
            </a:pPr>
            <a:r>
              <a:rPr lang="en-GB" sz="2000" dirty="0"/>
              <a:t>Amen.</a:t>
            </a:r>
          </a:p>
          <a:p>
            <a:pPr marL="0" indent="0" algn="ctr">
              <a:lnSpc>
                <a:spcPct val="100000"/>
              </a:lnSpc>
              <a:buNone/>
            </a:pPr>
            <a:br>
              <a:rPr lang="en-GB" sz="2000" dirty="0"/>
            </a:br>
            <a:br>
              <a:rPr lang="en-GB" sz="2000" dirty="0"/>
            </a:br>
            <a:br>
              <a:rPr lang="en-GB" sz="2000" dirty="0"/>
            </a:br>
            <a:br>
              <a:rPr lang="en-GB" dirty="0"/>
            </a:br>
            <a:br>
              <a:rPr lang="en-GB" dirty="0"/>
            </a:br>
            <a:endParaRPr lang="en-US" dirty="0"/>
          </a:p>
        </p:txBody>
      </p:sp>
    </p:spTree>
    <p:extLst>
      <p:ext uri="{BB962C8B-B14F-4D97-AF65-F5344CB8AC3E}">
        <p14:creationId xmlns:p14="http://schemas.microsoft.com/office/powerpoint/2010/main" val="3078534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8A7CF3-1CE7-A74D-9899-681C854B0DD9}"/>
              </a:ext>
            </a:extLst>
          </p:cNvPr>
          <p:cNvGraphicFramePr>
            <a:graphicFrameLocks noGrp="1"/>
          </p:cNvGraphicFramePr>
          <p:nvPr>
            <p:extLst>
              <p:ext uri="{D42A27DB-BD31-4B8C-83A1-F6EECF244321}">
                <p14:modId xmlns:p14="http://schemas.microsoft.com/office/powerpoint/2010/main" val="4260039202"/>
              </p:ext>
            </p:extLst>
          </p:nvPr>
        </p:nvGraphicFramePr>
        <p:xfrm>
          <a:off x="357187" y="364330"/>
          <a:ext cx="11475243" cy="6129340"/>
        </p:xfrm>
        <a:graphic>
          <a:graphicData uri="http://schemas.openxmlformats.org/drawingml/2006/table">
            <a:tbl>
              <a:tblPr firstRow="1" bandRow="1">
                <a:tableStyleId>{5940675A-B579-460E-94D1-54222C63F5DA}</a:tableStyleId>
              </a:tblPr>
              <a:tblGrid>
                <a:gridCol w="2296955">
                  <a:extLst>
                    <a:ext uri="{9D8B030D-6E8A-4147-A177-3AD203B41FA5}">
                      <a16:colId xmlns:a16="http://schemas.microsoft.com/office/drawing/2014/main" val="195432689"/>
                    </a:ext>
                  </a:extLst>
                </a:gridCol>
                <a:gridCol w="2294572">
                  <a:extLst>
                    <a:ext uri="{9D8B030D-6E8A-4147-A177-3AD203B41FA5}">
                      <a16:colId xmlns:a16="http://schemas.microsoft.com/office/drawing/2014/main" val="1040935421"/>
                    </a:ext>
                  </a:extLst>
                </a:gridCol>
                <a:gridCol w="2294572">
                  <a:extLst>
                    <a:ext uri="{9D8B030D-6E8A-4147-A177-3AD203B41FA5}">
                      <a16:colId xmlns:a16="http://schemas.microsoft.com/office/drawing/2014/main" val="4016675507"/>
                    </a:ext>
                  </a:extLst>
                </a:gridCol>
                <a:gridCol w="2294572">
                  <a:extLst>
                    <a:ext uri="{9D8B030D-6E8A-4147-A177-3AD203B41FA5}">
                      <a16:colId xmlns:a16="http://schemas.microsoft.com/office/drawing/2014/main" val="2771227807"/>
                    </a:ext>
                  </a:extLst>
                </a:gridCol>
                <a:gridCol w="2294572">
                  <a:extLst>
                    <a:ext uri="{9D8B030D-6E8A-4147-A177-3AD203B41FA5}">
                      <a16:colId xmlns:a16="http://schemas.microsoft.com/office/drawing/2014/main" val="3425810419"/>
                    </a:ext>
                  </a:extLst>
                </a:gridCol>
              </a:tblGrid>
              <a:tr h="612934">
                <a:tc>
                  <a:txBody>
                    <a:bodyPr/>
                    <a:lstStyle/>
                    <a:p>
                      <a:pPr algn="ctr"/>
                      <a:r>
                        <a:rPr lang="en-US" b="1" dirty="0"/>
                        <a:t>Welsh</a:t>
                      </a:r>
                    </a:p>
                  </a:txBody>
                  <a:tcPr anchor="ctr"/>
                </a:tc>
                <a:tc>
                  <a:txBody>
                    <a:bodyPr/>
                    <a:lstStyle/>
                    <a:p>
                      <a:pPr algn="ctr"/>
                      <a:r>
                        <a:rPr lang="en-US" b="1" dirty="0"/>
                        <a:t>French</a:t>
                      </a:r>
                    </a:p>
                  </a:txBody>
                  <a:tcPr anchor="ctr"/>
                </a:tc>
                <a:tc>
                  <a:txBody>
                    <a:bodyPr/>
                    <a:lstStyle/>
                    <a:p>
                      <a:pPr algn="ctr"/>
                      <a:r>
                        <a:rPr lang="en-US" b="1" dirty="0"/>
                        <a:t>Spanish</a:t>
                      </a:r>
                    </a:p>
                  </a:txBody>
                  <a:tcPr anchor="ctr"/>
                </a:tc>
                <a:tc>
                  <a:txBody>
                    <a:bodyPr/>
                    <a:lstStyle/>
                    <a:p>
                      <a:pPr algn="ctr"/>
                      <a:r>
                        <a:rPr lang="en-US" b="1" dirty="0"/>
                        <a:t>German</a:t>
                      </a:r>
                    </a:p>
                  </a:txBody>
                  <a:tcPr anchor="ctr"/>
                </a:tc>
                <a:tc>
                  <a:txBody>
                    <a:bodyPr/>
                    <a:lstStyle/>
                    <a:p>
                      <a:pPr algn="ctr"/>
                      <a:r>
                        <a:rPr lang="en-US" b="1" dirty="0"/>
                        <a:t>English</a:t>
                      </a:r>
                    </a:p>
                  </a:txBody>
                  <a:tcPr anchor="ctr"/>
                </a:tc>
                <a:extLst>
                  <a:ext uri="{0D108BD9-81ED-4DB2-BD59-A6C34878D82A}">
                    <a16:rowId xmlns:a16="http://schemas.microsoft.com/office/drawing/2014/main" val="2341275425"/>
                  </a:ext>
                </a:extLst>
              </a:tr>
              <a:tr h="612934">
                <a:tc>
                  <a:txBody>
                    <a:bodyPr/>
                    <a:lstStyle/>
                    <a:p>
                      <a:pPr algn="ctr"/>
                      <a:endParaRPr lang="en-US" dirty="0"/>
                    </a:p>
                  </a:txBody>
                  <a:tcPr anchor="ctr"/>
                </a:tc>
                <a:tc>
                  <a:txBody>
                    <a:bodyPr/>
                    <a:lstStyle/>
                    <a:p>
                      <a:pPr algn="ctr"/>
                      <a:r>
                        <a:rPr lang="en-US" dirty="0"/>
                        <a:t>Père</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881448266"/>
                  </a:ext>
                </a:extLst>
              </a:tr>
              <a:tr h="612934">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err="1"/>
                        <a:t>Nombre</a:t>
                      </a:r>
                      <a:endParaRPr lang="en-US" dirty="0"/>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562211230"/>
                  </a:ext>
                </a:extLst>
              </a:tr>
              <a:tr h="612934">
                <a:tc>
                  <a:txBody>
                    <a:bodyPr/>
                    <a:lstStyle/>
                    <a:p>
                      <a:pPr algn="ctr"/>
                      <a:r>
                        <a:rPr lang="en-US" dirty="0" err="1"/>
                        <a:t>Nefoedd</a:t>
                      </a:r>
                      <a:endParaRPr lang="en-US" dirty="0"/>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r>
                        <a:rPr lang="en-US" dirty="0"/>
                        <a:t>Himmel</a:t>
                      </a:r>
                    </a:p>
                  </a:txBody>
                  <a:tcPr anchor="ctr"/>
                </a:tc>
                <a:tc>
                  <a:txBody>
                    <a:bodyPr/>
                    <a:lstStyle/>
                    <a:p>
                      <a:pPr algn="ctr"/>
                      <a:endParaRPr lang="en-US"/>
                    </a:p>
                  </a:txBody>
                  <a:tcPr anchor="ctr"/>
                </a:tc>
                <a:extLst>
                  <a:ext uri="{0D108BD9-81ED-4DB2-BD59-A6C34878D82A}">
                    <a16:rowId xmlns:a16="http://schemas.microsoft.com/office/drawing/2014/main" val="2595189797"/>
                  </a:ext>
                </a:extLst>
              </a:tr>
              <a:tr h="612934">
                <a:tc>
                  <a:txBody>
                    <a:bodyPr/>
                    <a:lstStyle/>
                    <a:p>
                      <a:pPr algn="ctr"/>
                      <a:r>
                        <a:rPr lang="en-US" dirty="0" err="1"/>
                        <a:t>Ddaer</a:t>
                      </a:r>
                      <a:endParaRPr lang="en-US" dirty="0"/>
                    </a:p>
                  </a:txBody>
                  <a:tcPr anchor="ctr"/>
                </a:tc>
                <a:tc>
                  <a:txBody>
                    <a:bodyPr/>
                    <a:lstStyle/>
                    <a:p>
                      <a:pPr algn="ctr"/>
                      <a:r>
                        <a:rPr lang="en-US" dirty="0"/>
                        <a:t>Terre</a:t>
                      </a:r>
                    </a:p>
                  </a:txBody>
                  <a:tcPr anchor="ctr"/>
                </a:tc>
                <a:tc>
                  <a:txBody>
                    <a:bodyPr/>
                    <a:lstStyle/>
                    <a:p>
                      <a:pPr algn="ctr"/>
                      <a:endParaRPr lang="en-US" dirty="0"/>
                    </a:p>
                  </a:txBody>
                  <a:tcPr anchor="ctr"/>
                </a:tc>
                <a:tc>
                  <a:txBody>
                    <a:bodyPr/>
                    <a:lstStyle/>
                    <a:p>
                      <a:pPr algn="ctr"/>
                      <a:r>
                        <a:rPr lang="en-US" dirty="0"/>
                        <a:t>Erden</a:t>
                      </a:r>
                    </a:p>
                  </a:txBody>
                  <a:tcPr anchor="ctr"/>
                </a:tc>
                <a:tc>
                  <a:txBody>
                    <a:bodyPr/>
                    <a:lstStyle/>
                    <a:p>
                      <a:pPr algn="ctr"/>
                      <a:endParaRPr lang="en-US"/>
                    </a:p>
                  </a:txBody>
                  <a:tcPr anchor="ctr"/>
                </a:tc>
                <a:extLst>
                  <a:ext uri="{0D108BD9-81ED-4DB2-BD59-A6C34878D82A}">
                    <a16:rowId xmlns:a16="http://schemas.microsoft.com/office/drawing/2014/main" val="128041626"/>
                  </a:ext>
                </a:extLst>
              </a:tr>
              <a:tr h="612934">
                <a:tc>
                  <a:txBody>
                    <a:bodyPr/>
                    <a:lstStyle/>
                    <a:p>
                      <a:pPr algn="ctr"/>
                      <a:endParaRPr lang="en-US" dirty="0"/>
                    </a:p>
                  </a:txBody>
                  <a:tcPr anchor="ctr"/>
                </a:tc>
                <a:tc>
                  <a:txBody>
                    <a:bodyPr/>
                    <a:lstStyle/>
                    <a:p>
                      <a:pPr algn="ctr"/>
                      <a:r>
                        <a:rPr lang="en-US" dirty="0"/>
                        <a:t>Pain</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a:p>
                  </a:txBody>
                  <a:tcPr anchor="ctr"/>
                </a:tc>
                <a:extLst>
                  <a:ext uri="{0D108BD9-81ED-4DB2-BD59-A6C34878D82A}">
                    <a16:rowId xmlns:a16="http://schemas.microsoft.com/office/drawing/2014/main" val="2603553668"/>
                  </a:ext>
                </a:extLst>
              </a:tr>
              <a:tr h="612934">
                <a:tc>
                  <a:txBody>
                    <a:bodyPr/>
                    <a:lstStyle/>
                    <a:p>
                      <a:pPr algn="ctr"/>
                      <a:r>
                        <a:rPr lang="en-GB" sz="1800" dirty="0" err="1"/>
                        <a:t>Dyledion</a:t>
                      </a:r>
                      <a:endParaRPr lang="en-US" dirty="0"/>
                    </a:p>
                  </a:txBody>
                  <a:tcPr anchor="ctr"/>
                </a:tc>
                <a:tc>
                  <a:txBody>
                    <a:bodyPr/>
                    <a:lstStyle/>
                    <a:p>
                      <a:pPr algn="ctr"/>
                      <a:endParaRPr lang="en-US" dirty="0"/>
                    </a:p>
                  </a:txBody>
                  <a:tcPr anchor="ctr"/>
                </a:tc>
                <a:tc>
                  <a:txBody>
                    <a:bodyPr/>
                    <a:lstStyle/>
                    <a:p>
                      <a:pPr algn="ctr"/>
                      <a:r>
                        <a:rPr lang="en-GB" sz="1800" dirty="0" err="1"/>
                        <a:t>Ofensas</a:t>
                      </a:r>
                      <a:r>
                        <a:rPr lang="en-GB" sz="1800" dirty="0"/>
                        <a:t> </a:t>
                      </a:r>
                      <a:endParaRPr lang="en-US" dirty="0"/>
                    </a:p>
                  </a:txBody>
                  <a:tcPr anchor="ctr"/>
                </a:tc>
                <a:tc>
                  <a:txBody>
                    <a:bodyPr/>
                    <a:lstStyle/>
                    <a:p>
                      <a:pPr algn="ctr"/>
                      <a:r>
                        <a:rPr lang="en-GB" sz="1800" dirty="0" err="1"/>
                        <a:t>Schuld</a:t>
                      </a:r>
                      <a:endParaRPr lang="en-US" dirty="0"/>
                    </a:p>
                  </a:txBody>
                  <a:tcPr anchor="ctr"/>
                </a:tc>
                <a:tc>
                  <a:txBody>
                    <a:bodyPr/>
                    <a:lstStyle/>
                    <a:p>
                      <a:pPr algn="ctr"/>
                      <a:endParaRPr lang="en-US"/>
                    </a:p>
                  </a:txBody>
                  <a:tcPr anchor="ctr"/>
                </a:tc>
                <a:extLst>
                  <a:ext uri="{0D108BD9-81ED-4DB2-BD59-A6C34878D82A}">
                    <a16:rowId xmlns:a16="http://schemas.microsoft.com/office/drawing/2014/main" val="2102768222"/>
                  </a:ext>
                </a:extLst>
              </a:tr>
              <a:tr h="612934">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a:t>
                      </a:r>
                    </a:p>
                  </a:txBody>
                  <a:tcPr anchor="ctr"/>
                </a:tc>
                <a:tc>
                  <a:txBody>
                    <a:bodyPr/>
                    <a:lstStyle/>
                    <a:p>
                      <a:pPr algn="ctr"/>
                      <a:r>
                        <a:rPr lang="en-GB" sz="1800" dirty="0" err="1"/>
                        <a:t>Herrlichkeit</a:t>
                      </a:r>
                      <a:endParaRPr lang="en-US" dirty="0"/>
                    </a:p>
                  </a:txBody>
                  <a:tcPr anchor="ctr"/>
                </a:tc>
                <a:tc>
                  <a:txBody>
                    <a:bodyPr/>
                    <a:lstStyle/>
                    <a:p>
                      <a:pPr algn="ctr"/>
                      <a:r>
                        <a:rPr lang="en-US" dirty="0"/>
                        <a:t>Glory</a:t>
                      </a:r>
                    </a:p>
                  </a:txBody>
                  <a:tcPr anchor="ctr"/>
                </a:tc>
                <a:extLst>
                  <a:ext uri="{0D108BD9-81ED-4DB2-BD59-A6C34878D82A}">
                    <a16:rowId xmlns:a16="http://schemas.microsoft.com/office/drawing/2014/main" val="1359363182"/>
                  </a:ext>
                </a:extLst>
              </a:tr>
              <a:tr h="612934">
                <a:tc>
                  <a:txBody>
                    <a:bodyPr/>
                    <a:lstStyle/>
                    <a:p>
                      <a:pPr algn="ctr"/>
                      <a:endParaRPr lang="en-US" dirty="0"/>
                    </a:p>
                  </a:txBody>
                  <a:tcPr anchor="ctr"/>
                </a:tc>
                <a:tc>
                  <a:txBody>
                    <a:bodyPr/>
                    <a:lstStyle/>
                    <a:p>
                      <a:pPr algn="ctr"/>
                      <a:endParaRPr lang="en-US" dirty="0"/>
                    </a:p>
                  </a:txBody>
                  <a:tcPr anchor="ctr"/>
                </a:tc>
                <a:tc>
                  <a:txBody>
                    <a:bodyPr/>
                    <a:lstStyle/>
                    <a:p>
                      <a:pPr algn="ctr"/>
                      <a:r>
                        <a:rPr lang="en-US" dirty="0"/>
                        <a:t>mal</a:t>
                      </a:r>
                    </a:p>
                  </a:txBody>
                  <a:tcPr anchor="ctr"/>
                </a:tc>
                <a:tc>
                  <a:txBody>
                    <a:bodyPr/>
                    <a:lstStyle/>
                    <a:p>
                      <a:pPr algn="ctr"/>
                      <a:r>
                        <a:rPr lang="en-GB" sz="1800" dirty="0" err="1"/>
                        <a:t>Bösen</a:t>
                      </a:r>
                      <a:endParaRPr lang="en-US" dirty="0"/>
                    </a:p>
                  </a:txBody>
                  <a:tcPr anchor="ctr"/>
                </a:tc>
                <a:tc>
                  <a:txBody>
                    <a:bodyPr/>
                    <a:lstStyle/>
                    <a:p>
                      <a:pPr algn="ctr"/>
                      <a:r>
                        <a:rPr lang="en-US" dirty="0"/>
                        <a:t>Bad</a:t>
                      </a:r>
                    </a:p>
                  </a:txBody>
                  <a:tcPr anchor="ctr"/>
                </a:tc>
                <a:extLst>
                  <a:ext uri="{0D108BD9-81ED-4DB2-BD59-A6C34878D82A}">
                    <a16:rowId xmlns:a16="http://schemas.microsoft.com/office/drawing/2014/main" val="8488016"/>
                  </a:ext>
                </a:extLst>
              </a:tr>
              <a:tr h="612934">
                <a:tc>
                  <a:txBody>
                    <a:bodyPr/>
                    <a:lstStyle/>
                    <a:p>
                      <a:pPr algn="ctr"/>
                      <a:r>
                        <a:rPr lang="en-US" dirty="0"/>
                        <a:t>Ein</a:t>
                      </a:r>
                    </a:p>
                  </a:txBody>
                  <a:tcPr anchor="ctr"/>
                </a:tc>
                <a:tc>
                  <a:txBody>
                    <a:bodyPr/>
                    <a:lstStyle/>
                    <a:p>
                      <a:pPr algn="ctr"/>
                      <a:endParaRPr lang="en-US" dirty="0"/>
                    </a:p>
                  </a:txBody>
                  <a:tcPr anchor="ctr"/>
                </a:tc>
                <a:tc>
                  <a:txBody>
                    <a:bodyPr/>
                    <a:lstStyle/>
                    <a:p>
                      <a:pPr algn="ctr"/>
                      <a:endParaRPr lang="en-US"/>
                    </a:p>
                  </a:txBody>
                  <a:tcPr anchor="ctr"/>
                </a:tc>
                <a:tc>
                  <a:txBody>
                    <a:bodyPr/>
                    <a:lstStyle/>
                    <a:p>
                      <a:pPr algn="ctr"/>
                      <a:endParaRPr lang="en-US" dirty="0"/>
                    </a:p>
                  </a:txBody>
                  <a:tcPr anchor="ctr"/>
                </a:tc>
                <a:tc>
                  <a:txBody>
                    <a:bodyPr/>
                    <a:lstStyle/>
                    <a:p>
                      <a:pPr algn="ctr"/>
                      <a:r>
                        <a:rPr lang="en-US" dirty="0"/>
                        <a:t>Our</a:t>
                      </a:r>
                    </a:p>
                  </a:txBody>
                  <a:tcPr anchor="ctr"/>
                </a:tc>
                <a:extLst>
                  <a:ext uri="{0D108BD9-81ED-4DB2-BD59-A6C34878D82A}">
                    <a16:rowId xmlns:a16="http://schemas.microsoft.com/office/drawing/2014/main" val="4274468330"/>
                  </a:ext>
                </a:extLst>
              </a:tr>
            </a:tbl>
          </a:graphicData>
        </a:graphic>
      </p:graphicFrame>
    </p:spTree>
    <p:extLst>
      <p:ext uri="{BB962C8B-B14F-4D97-AF65-F5344CB8AC3E}">
        <p14:creationId xmlns:p14="http://schemas.microsoft.com/office/powerpoint/2010/main" val="2400130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8A7CF3-1CE7-A74D-9899-681C854B0DD9}"/>
              </a:ext>
            </a:extLst>
          </p:cNvPr>
          <p:cNvGraphicFramePr>
            <a:graphicFrameLocks noGrp="1"/>
          </p:cNvGraphicFramePr>
          <p:nvPr>
            <p:extLst>
              <p:ext uri="{D42A27DB-BD31-4B8C-83A1-F6EECF244321}">
                <p14:modId xmlns:p14="http://schemas.microsoft.com/office/powerpoint/2010/main" val="451788199"/>
              </p:ext>
            </p:extLst>
          </p:nvPr>
        </p:nvGraphicFramePr>
        <p:xfrm>
          <a:off x="357187" y="364330"/>
          <a:ext cx="11475243" cy="6129340"/>
        </p:xfrm>
        <a:graphic>
          <a:graphicData uri="http://schemas.openxmlformats.org/drawingml/2006/table">
            <a:tbl>
              <a:tblPr firstRow="1" bandRow="1">
                <a:tableStyleId>{5940675A-B579-460E-94D1-54222C63F5DA}</a:tableStyleId>
              </a:tblPr>
              <a:tblGrid>
                <a:gridCol w="2296955">
                  <a:extLst>
                    <a:ext uri="{9D8B030D-6E8A-4147-A177-3AD203B41FA5}">
                      <a16:colId xmlns:a16="http://schemas.microsoft.com/office/drawing/2014/main" val="195432689"/>
                    </a:ext>
                  </a:extLst>
                </a:gridCol>
                <a:gridCol w="2294572">
                  <a:extLst>
                    <a:ext uri="{9D8B030D-6E8A-4147-A177-3AD203B41FA5}">
                      <a16:colId xmlns:a16="http://schemas.microsoft.com/office/drawing/2014/main" val="1040935421"/>
                    </a:ext>
                  </a:extLst>
                </a:gridCol>
                <a:gridCol w="2294572">
                  <a:extLst>
                    <a:ext uri="{9D8B030D-6E8A-4147-A177-3AD203B41FA5}">
                      <a16:colId xmlns:a16="http://schemas.microsoft.com/office/drawing/2014/main" val="4016675507"/>
                    </a:ext>
                  </a:extLst>
                </a:gridCol>
                <a:gridCol w="2294572">
                  <a:extLst>
                    <a:ext uri="{9D8B030D-6E8A-4147-A177-3AD203B41FA5}">
                      <a16:colId xmlns:a16="http://schemas.microsoft.com/office/drawing/2014/main" val="2771227807"/>
                    </a:ext>
                  </a:extLst>
                </a:gridCol>
                <a:gridCol w="2294572">
                  <a:extLst>
                    <a:ext uri="{9D8B030D-6E8A-4147-A177-3AD203B41FA5}">
                      <a16:colId xmlns:a16="http://schemas.microsoft.com/office/drawing/2014/main" val="3425810419"/>
                    </a:ext>
                  </a:extLst>
                </a:gridCol>
              </a:tblGrid>
              <a:tr h="612934">
                <a:tc>
                  <a:txBody>
                    <a:bodyPr/>
                    <a:lstStyle/>
                    <a:p>
                      <a:pPr algn="ctr"/>
                      <a:r>
                        <a:rPr lang="en-US" b="1" dirty="0"/>
                        <a:t>Welsh</a:t>
                      </a:r>
                    </a:p>
                  </a:txBody>
                  <a:tcPr anchor="ctr"/>
                </a:tc>
                <a:tc>
                  <a:txBody>
                    <a:bodyPr/>
                    <a:lstStyle/>
                    <a:p>
                      <a:pPr algn="ctr"/>
                      <a:r>
                        <a:rPr lang="en-US" b="1" dirty="0"/>
                        <a:t>French</a:t>
                      </a:r>
                    </a:p>
                  </a:txBody>
                  <a:tcPr anchor="ctr"/>
                </a:tc>
                <a:tc>
                  <a:txBody>
                    <a:bodyPr/>
                    <a:lstStyle/>
                    <a:p>
                      <a:pPr algn="ctr"/>
                      <a:r>
                        <a:rPr lang="en-US" b="1" dirty="0"/>
                        <a:t>Spanish</a:t>
                      </a:r>
                    </a:p>
                  </a:txBody>
                  <a:tcPr anchor="ctr"/>
                </a:tc>
                <a:tc>
                  <a:txBody>
                    <a:bodyPr/>
                    <a:lstStyle/>
                    <a:p>
                      <a:pPr algn="ctr"/>
                      <a:r>
                        <a:rPr lang="en-US" b="1" dirty="0"/>
                        <a:t>German</a:t>
                      </a:r>
                    </a:p>
                  </a:txBody>
                  <a:tcPr anchor="ctr"/>
                </a:tc>
                <a:tc>
                  <a:txBody>
                    <a:bodyPr/>
                    <a:lstStyle/>
                    <a:p>
                      <a:pPr algn="ctr"/>
                      <a:r>
                        <a:rPr lang="en-US" b="1" dirty="0"/>
                        <a:t>English</a:t>
                      </a:r>
                    </a:p>
                  </a:txBody>
                  <a:tcPr anchor="ctr"/>
                </a:tc>
                <a:extLst>
                  <a:ext uri="{0D108BD9-81ED-4DB2-BD59-A6C34878D82A}">
                    <a16:rowId xmlns:a16="http://schemas.microsoft.com/office/drawing/2014/main" val="2341275425"/>
                  </a:ext>
                </a:extLst>
              </a:tr>
              <a:tr h="612934">
                <a:tc>
                  <a:txBody>
                    <a:bodyPr/>
                    <a:lstStyle/>
                    <a:p>
                      <a:pPr algn="ctr"/>
                      <a:r>
                        <a:rPr lang="en-US" dirty="0"/>
                        <a:t>Tad</a:t>
                      </a:r>
                    </a:p>
                  </a:txBody>
                  <a:tcPr anchor="ctr"/>
                </a:tc>
                <a:tc>
                  <a:txBody>
                    <a:bodyPr/>
                    <a:lstStyle/>
                    <a:p>
                      <a:pPr algn="ctr"/>
                      <a:r>
                        <a:rPr lang="en-US" dirty="0"/>
                        <a:t>Père</a:t>
                      </a:r>
                    </a:p>
                  </a:txBody>
                  <a:tcPr anchor="ctr"/>
                </a:tc>
                <a:tc>
                  <a:txBody>
                    <a:bodyPr/>
                    <a:lstStyle/>
                    <a:p>
                      <a:pPr algn="ctr"/>
                      <a:r>
                        <a:rPr lang="en-GB" sz="1800" dirty="0"/>
                        <a:t>Padre</a:t>
                      </a:r>
                      <a:endParaRPr lang="en-US" dirty="0"/>
                    </a:p>
                  </a:txBody>
                  <a:tcPr anchor="ctr"/>
                </a:tc>
                <a:tc>
                  <a:txBody>
                    <a:bodyPr/>
                    <a:lstStyle/>
                    <a:p>
                      <a:pPr algn="ctr"/>
                      <a:r>
                        <a:rPr lang="en-US" dirty="0" err="1"/>
                        <a:t>Vater</a:t>
                      </a:r>
                      <a:endParaRPr lang="en-US" dirty="0"/>
                    </a:p>
                  </a:txBody>
                  <a:tcPr anchor="ctr"/>
                </a:tc>
                <a:tc>
                  <a:txBody>
                    <a:bodyPr/>
                    <a:lstStyle/>
                    <a:p>
                      <a:pPr algn="ctr"/>
                      <a:r>
                        <a:rPr lang="en-US" dirty="0"/>
                        <a:t>Father</a:t>
                      </a:r>
                    </a:p>
                  </a:txBody>
                  <a:tcPr anchor="ctr"/>
                </a:tc>
                <a:extLst>
                  <a:ext uri="{0D108BD9-81ED-4DB2-BD59-A6C34878D82A}">
                    <a16:rowId xmlns:a16="http://schemas.microsoft.com/office/drawing/2014/main" val="881448266"/>
                  </a:ext>
                </a:extLst>
              </a:tr>
              <a:tr h="612934">
                <a:tc>
                  <a:txBody>
                    <a:bodyPr/>
                    <a:lstStyle/>
                    <a:p>
                      <a:pPr algn="ctr"/>
                      <a:r>
                        <a:rPr lang="en-US" dirty="0" err="1"/>
                        <a:t>Enw</a:t>
                      </a:r>
                      <a:r>
                        <a:rPr lang="en-US" dirty="0"/>
                        <a:t> </a:t>
                      </a:r>
                    </a:p>
                  </a:txBody>
                  <a:tcPr anchor="ctr"/>
                </a:tc>
                <a:tc>
                  <a:txBody>
                    <a:bodyPr/>
                    <a:lstStyle/>
                    <a:p>
                      <a:pPr algn="ctr"/>
                      <a:r>
                        <a:rPr lang="en-US" dirty="0"/>
                        <a:t>Nom</a:t>
                      </a:r>
                    </a:p>
                  </a:txBody>
                  <a:tcPr anchor="ctr"/>
                </a:tc>
                <a:tc>
                  <a:txBody>
                    <a:bodyPr/>
                    <a:lstStyle/>
                    <a:p>
                      <a:pPr algn="ctr"/>
                      <a:r>
                        <a:rPr lang="en-US" dirty="0" err="1"/>
                        <a:t>Nombre</a:t>
                      </a:r>
                      <a:endParaRPr lang="en-US" dirty="0"/>
                    </a:p>
                  </a:txBody>
                  <a:tcPr anchor="ctr"/>
                </a:tc>
                <a:tc>
                  <a:txBody>
                    <a:bodyPr/>
                    <a:lstStyle/>
                    <a:p>
                      <a:pPr algn="ctr"/>
                      <a:r>
                        <a:rPr lang="en-US" dirty="0"/>
                        <a:t>Name</a:t>
                      </a:r>
                    </a:p>
                  </a:txBody>
                  <a:tcPr anchor="ctr"/>
                </a:tc>
                <a:tc>
                  <a:txBody>
                    <a:bodyPr/>
                    <a:lstStyle/>
                    <a:p>
                      <a:pPr algn="ctr"/>
                      <a:r>
                        <a:rPr lang="en-US" dirty="0"/>
                        <a:t>Name</a:t>
                      </a:r>
                    </a:p>
                  </a:txBody>
                  <a:tcPr anchor="ctr"/>
                </a:tc>
                <a:extLst>
                  <a:ext uri="{0D108BD9-81ED-4DB2-BD59-A6C34878D82A}">
                    <a16:rowId xmlns:a16="http://schemas.microsoft.com/office/drawing/2014/main" val="3562211230"/>
                  </a:ext>
                </a:extLst>
              </a:tr>
              <a:tr h="612934">
                <a:tc>
                  <a:txBody>
                    <a:bodyPr/>
                    <a:lstStyle/>
                    <a:p>
                      <a:pPr algn="ctr"/>
                      <a:r>
                        <a:rPr lang="en-US" dirty="0" err="1"/>
                        <a:t>Nefoedd</a:t>
                      </a:r>
                      <a:endParaRPr lang="en-US" dirty="0"/>
                    </a:p>
                  </a:txBody>
                  <a:tcPr anchor="ctr"/>
                </a:tc>
                <a:tc>
                  <a:txBody>
                    <a:bodyPr/>
                    <a:lstStyle/>
                    <a:p>
                      <a:pPr algn="ctr"/>
                      <a:r>
                        <a:rPr lang="en-US" dirty="0"/>
                        <a:t>Ciel </a:t>
                      </a:r>
                    </a:p>
                  </a:txBody>
                  <a:tcPr anchor="ctr"/>
                </a:tc>
                <a:tc>
                  <a:txBody>
                    <a:bodyPr/>
                    <a:lstStyle/>
                    <a:p>
                      <a:pPr algn="ctr"/>
                      <a:r>
                        <a:rPr lang="en-GB" sz="1800" dirty="0"/>
                        <a:t>Cielo </a:t>
                      </a:r>
                      <a:endParaRPr lang="en-US" dirty="0"/>
                    </a:p>
                  </a:txBody>
                  <a:tcPr anchor="ctr"/>
                </a:tc>
                <a:tc>
                  <a:txBody>
                    <a:bodyPr/>
                    <a:lstStyle/>
                    <a:p>
                      <a:pPr algn="ctr"/>
                      <a:r>
                        <a:rPr lang="en-US" dirty="0"/>
                        <a:t>Himmel</a:t>
                      </a:r>
                    </a:p>
                  </a:txBody>
                  <a:tcPr anchor="ctr"/>
                </a:tc>
                <a:tc>
                  <a:txBody>
                    <a:bodyPr/>
                    <a:lstStyle/>
                    <a:p>
                      <a:pPr algn="ctr"/>
                      <a:r>
                        <a:rPr lang="en-US" dirty="0"/>
                        <a:t>Heaven</a:t>
                      </a:r>
                    </a:p>
                  </a:txBody>
                  <a:tcPr anchor="ctr"/>
                </a:tc>
                <a:extLst>
                  <a:ext uri="{0D108BD9-81ED-4DB2-BD59-A6C34878D82A}">
                    <a16:rowId xmlns:a16="http://schemas.microsoft.com/office/drawing/2014/main" val="2595189797"/>
                  </a:ext>
                </a:extLst>
              </a:tr>
              <a:tr h="612934">
                <a:tc>
                  <a:txBody>
                    <a:bodyPr/>
                    <a:lstStyle/>
                    <a:p>
                      <a:pPr algn="ctr"/>
                      <a:r>
                        <a:rPr lang="en-US" dirty="0" err="1"/>
                        <a:t>Ddaer</a:t>
                      </a:r>
                      <a:endParaRPr lang="en-US" dirty="0"/>
                    </a:p>
                  </a:txBody>
                  <a:tcPr anchor="ctr"/>
                </a:tc>
                <a:tc>
                  <a:txBody>
                    <a:bodyPr/>
                    <a:lstStyle/>
                    <a:p>
                      <a:pPr algn="ctr"/>
                      <a:r>
                        <a:rPr lang="en-US" dirty="0"/>
                        <a:t>Terre</a:t>
                      </a:r>
                    </a:p>
                  </a:txBody>
                  <a:tcPr anchor="ctr"/>
                </a:tc>
                <a:tc>
                  <a:txBody>
                    <a:bodyPr/>
                    <a:lstStyle/>
                    <a:p>
                      <a:pPr algn="ctr"/>
                      <a:r>
                        <a:rPr lang="en-GB" sz="1800" dirty="0"/>
                        <a:t>Tierra </a:t>
                      </a:r>
                      <a:endParaRPr lang="en-US" dirty="0"/>
                    </a:p>
                  </a:txBody>
                  <a:tcPr anchor="ctr"/>
                </a:tc>
                <a:tc>
                  <a:txBody>
                    <a:bodyPr/>
                    <a:lstStyle/>
                    <a:p>
                      <a:pPr algn="ctr"/>
                      <a:r>
                        <a:rPr lang="en-US" dirty="0"/>
                        <a:t>Erden</a:t>
                      </a:r>
                    </a:p>
                  </a:txBody>
                  <a:tcPr anchor="ctr"/>
                </a:tc>
                <a:tc>
                  <a:txBody>
                    <a:bodyPr/>
                    <a:lstStyle/>
                    <a:p>
                      <a:pPr algn="ctr"/>
                      <a:r>
                        <a:rPr lang="en-US" dirty="0"/>
                        <a:t>Earth</a:t>
                      </a:r>
                    </a:p>
                  </a:txBody>
                  <a:tcPr anchor="ctr"/>
                </a:tc>
                <a:extLst>
                  <a:ext uri="{0D108BD9-81ED-4DB2-BD59-A6C34878D82A}">
                    <a16:rowId xmlns:a16="http://schemas.microsoft.com/office/drawing/2014/main" val="128041626"/>
                  </a:ext>
                </a:extLst>
              </a:tr>
              <a:tr h="612934">
                <a:tc>
                  <a:txBody>
                    <a:bodyPr/>
                    <a:lstStyle/>
                    <a:p>
                      <a:pPr algn="ctr"/>
                      <a:r>
                        <a:rPr lang="en-US" dirty="0"/>
                        <a:t>Bara</a:t>
                      </a:r>
                    </a:p>
                  </a:txBody>
                  <a:tcPr anchor="ctr"/>
                </a:tc>
                <a:tc>
                  <a:txBody>
                    <a:bodyPr/>
                    <a:lstStyle/>
                    <a:p>
                      <a:pPr algn="ctr"/>
                      <a:r>
                        <a:rPr lang="en-US" dirty="0"/>
                        <a:t>Pain</a:t>
                      </a:r>
                    </a:p>
                  </a:txBody>
                  <a:tcPr anchor="ctr"/>
                </a:tc>
                <a:tc>
                  <a:txBody>
                    <a:bodyPr/>
                    <a:lstStyle/>
                    <a:p>
                      <a:pPr algn="ctr"/>
                      <a:r>
                        <a:rPr lang="en-GB" sz="1800" dirty="0"/>
                        <a:t>Pan </a:t>
                      </a:r>
                      <a:endParaRPr lang="en-US" dirty="0"/>
                    </a:p>
                  </a:txBody>
                  <a:tcPr anchor="ctr"/>
                </a:tc>
                <a:tc>
                  <a:txBody>
                    <a:bodyPr/>
                    <a:lstStyle/>
                    <a:p>
                      <a:pPr algn="ctr"/>
                      <a:r>
                        <a:rPr lang="en-GB" sz="1800" dirty="0" err="1"/>
                        <a:t>Brot</a:t>
                      </a:r>
                      <a:endParaRPr lang="en-US" dirty="0"/>
                    </a:p>
                  </a:txBody>
                  <a:tcPr anchor="ctr"/>
                </a:tc>
                <a:tc>
                  <a:txBody>
                    <a:bodyPr/>
                    <a:lstStyle/>
                    <a:p>
                      <a:pPr algn="ctr"/>
                      <a:r>
                        <a:rPr lang="en-US" dirty="0"/>
                        <a:t>Bread</a:t>
                      </a:r>
                    </a:p>
                  </a:txBody>
                  <a:tcPr anchor="ctr"/>
                </a:tc>
                <a:extLst>
                  <a:ext uri="{0D108BD9-81ED-4DB2-BD59-A6C34878D82A}">
                    <a16:rowId xmlns:a16="http://schemas.microsoft.com/office/drawing/2014/main" val="2603553668"/>
                  </a:ext>
                </a:extLst>
              </a:tr>
              <a:tr h="612934">
                <a:tc>
                  <a:txBody>
                    <a:bodyPr/>
                    <a:lstStyle/>
                    <a:p>
                      <a:pPr algn="ctr"/>
                      <a:r>
                        <a:rPr lang="en-GB" sz="1800" dirty="0" err="1"/>
                        <a:t>Dyledion</a:t>
                      </a:r>
                      <a:endParaRPr lang="en-US" dirty="0"/>
                    </a:p>
                  </a:txBody>
                  <a:tcPr anchor="ctr"/>
                </a:tc>
                <a:tc>
                  <a:txBody>
                    <a:bodyPr/>
                    <a:lstStyle/>
                    <a:p>
                      <a:pPr algn="ctr"/>
                      <a:r>
                        <a:rPr lang="en-US" dirty="0"/>
                        <a:t>Offences</a:t>
                      </a:r>
                    </a:p>
                  </a:txBody>
                  <a:tcPr anchor="ctr"/>
                </a:tc>
                <a:tc>
                  <a:txBody>
                    <a:bodyPr/>
                    <a:lstStyle/>
                    <a:p>
                      <a:pPr algn="ctr"/>
                      <a:r>
                        <a:rPr lang="en-GB" sz="1800" dirty="0" err="1"/>
                        <a:t>Ofensas</a:t>
                      </a:r>
                      <a:r>
                        <a:rPr lang="en-GB" sz="1800" dirty="0"/>
                        <a:t> </a:t>
                      </a:r>
                      <a:endParaRPr lang="en-US" dirty="0"/>
                    </a:p>
                  </a:txBody>
                  <a:tcPr anchor="ctr"/>
                </a:tc>
                <a:tc>
                  <a:txBody>
                    <a:bodyPr/>
                    <a:lstStyle/>
                    <a:p>
                      <a:pPr algn="ctr"/>
                      <a:r>
                        <a:rPr lang="en-GB" sz="1800" dirty="0" err="1"/>
                        <a:t>Schuld</a:t>
                      </a:r>
                      <a:endParaRPr lang="en-US" dirty="0"/>
                    </a:p>
                  </a:txBody>
                  <a:tcPr anchor="ctr"/>
                </a:tc>
                <a:tc>
                  <a:txBody>
                    <a:bodyPr/>
                    <a:lstStyle/>
                    <a:p>
                      <a:pPr algn="ctr"/>
                      <a:r>
                        <a:rPr lang="en-US" dirty="0"/>
                        <a:t>Trespasses</a:t>
                      </a:r>
                    </a:p>
                  </a:txBody>
                  <a:tcPr anchor="ctr"/>
                </a:tc>
                <a:extLst>
                  <a:ext uri="{0D108BD9-81ED-4DB2-BD59-A6C34878D82A}">
                    <a16:rowId xmlns:a16="http://schemas.microsoft.com/office/drawing/2014/main" val="2102768222"/>
                  </a:ext>
                </a:extLst>
              </a:tr>
              <a:tr h="612934">
                <a:tc>
                  <a:txBody>
                    <a:bodyPr/>
                    <a:lstStyle/>
                    <a:p>
                      <a:pPr algn="ctr"/>
                      <a:r>
                        <a:rPr lang="en-US" dirty="0" err="1"/>
                        <a:t>Gogoniant</a:t>
                      </a:r>
                      <a:endParaRPr lang="en-US" dirty="0"/>
                    </a:p>
                  </a:txBody>
                  <a:tcPr anchor="ctr"/>
                </a:tc>
                <a:tc>
                  <a:txBody>
                    <a:bodyPr/>
                    <a:lstStyle/>
                    <a:p>
                      <a:pPr algn="ctr"/>
                      <a:r>
                        <a:rPr lang="en-GB" sz="1800" dirty="0"/>
                        <a:t>Gloire </a:t>
                      </a:r>
                      <a:endParaRPr lang="en-US" dirty="0"/>
                    </a:p>
                  </a:txBody>
                  <a:tcPr anchor="ctr"/>
                </a:tc>
                <a:tc>
                  <a:txBody>
                    <a:bodyPr/>
                    <a:lstStyle/>
                    <a:p>
                      <a:pPr algn="ctr"/>
                      <a:r>
                        <a:rPr lang="en-US" dirty="0"/>
                        <a:t>-</a:t>
                      </a:r>
                    </a:p>
                  </a:txBody>
                  <a:tcPr anchor="ctr"/>
                </a:tc>
                <a:tc>
                  <a:txBody>
                    <a:bodyPr/>
                    <a:lstStyle/>
                    <a:p>
                      <a:pPr algn="ctr"/>
                      <a:r>
                        <a:rPr lang="en-GB" sz="1800" dirty="0" err="1"/>
                        <a:t>Herrlichkeit</a:t>
                      </a:r>
                      <a:endParaRPr lang="en-US" dirty="0"/>
                    </a:p>
                  </a:txBody>
                  <a:tcPr anchor="ctr"/>
                </a:tc>
                <a:tc>
                  <a:txBody>
                    <a:bodyPr/>
                    <a:lstStyle/>
                    <a:p>
                      <a:pPr algn="ctr"/>
                      <a:r>
                        <a:rPr lang="en-US" dirty="0"/>
                        <a:t>Glory</a:t>
                      </a:r>
                    </a:p>
                  </a:txBody>
                  <a:tcPr anchor="ctr"/>
                </a:tc>
                <a:extLst>
                  <a:ext uri="{0D108BD9-81ED-4DB2-BD59-A6C34878D82A}">
                    <a16:rowId xmlns:a16="http://schemas.microsoft.com/office/drawing/2014/main" val="1359363182"/>
                  </a:ext>
                </a:extLst>
              </a:tr>
              <a:tr h="612934">
                <a:tc>
                  <a:txBody>
                    <a:bodyPr/>
                    <a:lstStyle/>
                    <a:p>
                      <a:pPr algn="ctr"/>
                      <a:r>
                        <a:rPr lang="en-US" dirty="0" err="1"/>
                        <a:t>Drwg</a:t>
                      </a:r>
                      <a:r>
                        <a:rPr lang="en-US" dirty="0"/>
                        <a:t> </a:t>
                      </a:r>
                    </a:p>
                  </a:txBody>
                  <a:tcPr anchor="ctr"/>
                </a:tc>
                <a:tc>
                  <a:txBody>
                    <a:bodyPr/>
                    <a:lstStyle/>
                    <a:p>
                      <a:pPr algn="ctr"/>
                      <a:r>
                        <a:rPr lang="en-US" dirty="0"/>
                        <a:t>Mal </a:t>
                      </a:r>
                    </a:p>
                  </a:txBody>
                  <a:tcPr anchor="ctr"/>
                </a:tc>
                <a:tc>
                  <a:txBody>
                    <a:bodyPr/>
                    <a:lstStyle/>
                    <a:p>
                      <a:pPr algn="ctr"/>
                      <a:r>
                        <a:rPr lang="en-US" dirty="0"/>
                        <a:t>Mal </a:t>
                      </a:r>
                    </a:p>
                  </a:txBody>
                  <a:tcPr anchor="ctr"/>
                </a:tc>
                <a:tc>
                  <a:txBody>
                    <a:bodyPr/>
                    <a:lstStyle/>
                    <a:p>
                      <a:pPr algn="ctr"/>
                      <a:r>
                        <a:rPr lang="en-GB" sz="1800" dirty="0" err="1"/>
                        <a:t>Bösen</a:t>
                      </a:r>
                      <a:endParaRPr lang="en-US" dirty="0"/>
                    </a:p>
                  </a:txBody>
                  <a:tcPr anchor="ctr"/>
                </a:tc>
                <a:tc>
                  <a:txBody>
                    <a:bodyPr/>
                    <a:lstStyle/>
                    <a:p>
                      <a:pPr algn="ctr"/>
                      <a:r>
                        <a:rPr lang="en-US" dirty="0"/>
                        <a:t>Bad</a:t>
                      </a:r>
                    </a:p>
                  </a:txBody>
                  <a:tcPr anchor="ctr"/>
                </a:tc>
                <a:extLst>
                  <a:ext uri="{0D108BD9-81ED-4DB2-BD59-A6C34878D82A}">
                    <a16:rowId xmlns:a16="http://schemas.microsoft.com/office/drawing/2014/main" val="8488016"/>
                  </a:ext>
                </a:extLst>
              </a:tr>
              <a:tr h="612934">
                <a:tc>
                  <a:txBody>
                    <a:bodyPr/>
                    <a:lstStyle/>
                    <a:p>
                      <a:pPr algn="ctr"/>
                      <a:r>
                        <a:rPr lang="en-US" dirty="0"/>
                        <a:t>Ein</a:t>
                      </a:r>
                    </a:p>
                  </a:txBody>
                  <a:tcPr anchor="ctr"/>
                </a:tc>
                <a:tc>
                  <a:txBody>
                    <a:bodyPr/>
                    <a:lstStyle/>
                    <a:p>
                      <a:pPr algn="ctr"/>
                      <a:r>
                        <a:rPr lang="en-US" dirty="0"/>
                        <a:t>Notre</a:t>
                      </a:r>
                    </a:p>
                  </a:txBody>
                  <a:tcPr anchor="ctr"/>
                </a:tc>
                <a:tc>
                  <a:txBody>
                    <a:bodyPr/>
                    <a:lstStyle/>
                    <a:p>
                      <a:pPr algn="ctr"/>
                      <a:r>
                        <a:rPr lang="en-GB" sz="1800" dirty="0" err="1"/>
                        <a:t>Nuestro</a:t>
                      </a:r>
                      <a:endParaRPr lang="en-US" dirty="0"/>
                    </a:p>
                  </a:txBody>
                  <a:tcPr anchor="ctr"/>
                </a:tc>
                <a:tc>
                  <a:txBody>
                    <a:bodyPr/>
                    <a:lstStyle/>
                    <a:p>
                      <a:pPr algn="ctr"/>
                      <a:r>
                        <a:rPr lang="en-GB" sz="1800" dirty="0"/>
                        <a:t>Unser </a:t>
                      </a:r>
                      <a:endParaRPr lang="en-US" dirty="0"/>
                    </a:p>
                  </a:txBody>
                  <a:tcPr anchor="ctr"/>
                </a:tc>
                <a:tc>
                  <a:txBody>
                    <a:bodyPr/>
                    <a:lstStyle/>
                    <a:p>
                      <a:pPr algn="ctr"/>
                      <a:r>
                        <a:rPr lang="en-US" dirty="0"/>
                        <a:t>Our</a:t>
                      </a:r>
                    </a:p>
                  </a:txBody>
                  <a:tcPr anchor="ctr"/>
                </a:tc>
                <a:extLst>
                  <a:ext uri="{0D108BD9-81ED-4DB2-BD59-A6C34878D82A}">
                    <a16:rowId xmlns:a16="http://schemas.microsoft.com/office/drawing/2014/main" val="4274468330"/>
                  </a:ext>
                </a:extLst>
              </a:tr>
            </a:tbl>
          </a:graphicData>
        </a:graphic>
      </p:graphicFrame>
    </p:spTree>
    <p:extLst>
      <p:ext uri="{BB962C8B-B14F-4D97-AF65-F5344CB8AC3E}">
        <p14:creationId xmlns:p14="http://schemas.microsoft.com/office/powerpoint/2010/main" val="377891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36631-15D8-C649-847F-8E96BD8EEC60}"/>
              </a:ext>
            </a:extLst>
          </p:cNvPr>
          <p:cNvSpPr>
            <a:spLocks noGrp="1"/>
          </p:cNvSpPr>
          <p:nvPr>
            <p:ph type="title"/>
          </p:nvPr>
        </p:nvSpPr>
        <p:spPr/>
        <p:txBody>
          <a:bodyPr/>
          <a:lstStyle/>
          <a:p>
            <a:r>
              <a:rPr lang="en-US" dirty="0"/>
              <a:t>Overview of activities </a:t>
            </a:r>
          </a:p>
        </p:txBody>
      </p:sp>
      <p:graphicFrame>
        <p:nvGraphicFramePr>
          <p:cNvPr id="4" name="Table 4">
            <a:extLst>
              <a:ext uri="{FF2B5EF4-FFF2-40B4-BE49-F238E27FC236}">
                <a16:creationId xmlns:a16="http://schemas.microsoft.com/office/drawing/2014/main" id="{BB7ACE78-F7F7-3044-A2BF-5C176F6A57E3}"/>
              </a:ext>
            </a:extLst>
          </p:cNvPr>
          <p:cNvGraphicFramePr>
            <a:graphicFrameLocks noGrp="1"/>
          </p:cNvGraphicFramePr>
          <p:nvPr>
            <p:extLst>
              <p:ext uri="{D42A27DB-BD31-4B8C-83A1-F6EECF244321}">
                <p14:modId xmlns:p14="http://schemas.microsoft.com/office/powerpoint/2010/main" val="1935324541"/>
              </p:ext>
            </p:extLst>
          </p:nvPr>
        </p:nvGraphicFramePr>
        <p:xfrm>
          <a:off x="1084262" y="1695451"/>
          <a:ext cx="10269538" cy="3603625"/>
        </p:xfrm>
        <a:graphic>
          <a:graphicData uri="http://schemas.openxmlformats.org/drawingml/2006/table">
            <a:tbl>
              <a:tblPr firstRow="1" bandRow="1">
                <a:tableStyleId>{5940675A-B579-460E-94D1-54222C63F5DA}</a:tableStyleId>
              </a:tblPr>
              <a:tblGrid>
                <a:gridCol w="1927545">
                  <a:extLst>
                    <a:ext uri="{9D8B030D-6E8A-4147-A177-3AD203B41FA5}">
                      <a16:colId xmlns:a16="http://schemas.microsoft.com/office/drawing/2014/main" val="2709854541"/>
                    </a:ext>
                  </a:extLst>
                </a:gridCol>
                <a:gridCol w="8341993">
                  <a:extLst>
                    <a:ext uri="{9D8B030D-6E8A-4147-A177-3AD203B41FA5}">
                      <a16:colId xmlns:a16="http://schemas.microsoft.com/office/drawing/2014/main" val="809716588"/>
                    </a:ext>
                  </a:extLst>
                </a:gridCol>
              </a:tblGrid>
              <a:tr h="720725">
                <a:tc>
                  <a:txBody>
                    <a:bodyPr/>
                    <a:lstStyle/>
                    <a:p>
                      <a:r>
                        <a:rPr lang="en-US" dirty="0"/>
                        <a:t>Activity 1</a:t>
                      </a:r>
                    </a:p>
                  </a:txBody>
                  <a:tcPr/>
                </a:tc>
                <a:tc>
                  <a:txBody>
                    <a:bodyPr/>
                    <a:lstStyle/>
                    <a:p>
                      <a:r>
                        <a:rPr lang="en-US" dirty="0"/>
                        <a:t>History of the Anglo Saxon Language (Old English)</a:t>
                      </a:r>
                    </a:p>
                  </a:txBody>
                  <a:tcPr/>
                </a:tc>
                <a:extLst>
                  <a:ext uri="{0D108BD9-81ED-4DB2-BD59-A6C34878D82A}">
                    <a16:rowId xmlns:a16="http://schemas.microsoft.com/office/drawing/2014/main" val="1562841011"/>
                  </a:ext>
                </a:extLst>
              </a:tr>
              <a:tr h="720725">
                <a:tc>
                  <a:txBody>
                    <a:bodyPr/>
                    <a:lstStyle/>
                    <a:p>
                      <a:r>
                        <a:rPr lang="en-US" dirty="0"/>
                        <a:t>Activity 2</a:t>
                      </a:r>
                    </a:p>
                  </a:txBody>
                  <a:tcPr/>
                </a:tc>
                <a:tc>
                  <a:txBody>
                    <a:bodyPr/>
                    <a:lstStyle/>
                    <a:p>
                      <a:r>
                        <a:rPr lang="en-US" dirty="0"/>
                        <a:t>Similarities and differences between Old and Modern English </a:t>
                      </a:r>
                    </a:p>
                  </a:txBody>
                  <a:tcPr/>
                </a:tc>
                <a:extLst>
                  <a:ext uri="{0D108BD9-81ED-4DB2-BD59-A6C34878D82A}">
                    <a16:rowId xmlns:a16="http://schemas.microsoft.com/office/drawing/2014/main" val="2317248838"/>
                  </a:ext>
                </a:extLst>
              </a:tr>
              <a:tr h="720725">
                <a:tc>
                  <a:txBody>
                    <a:bodyPr/>
                    <a:lstStyle/>
                    <a:p>
                      <a:r>
                        <a:rPr lang="en-US" dirty="0"/>
                        <a:t>Activity 3</a:t>
                      </a:r>
                    </a:p>
                  </a:txBody>
                  <a:tcPr/>
                </a:tc>
                <a:tc>
                  <a:txBody>
                    <a:bodyPr/>
                    <a:lstStyle/>
                    <a:p>
                      <a:r>
                        <a:rPr lang="en-US" dirty="0"/>
                        <a:t>Links between Old English, Modern English and German </a:t>
                      </a:r>
                    </a:p>
                  </a:txBody>
                  <a:tcPr/>
                </a:tc>
                <a:extLst>
                  <a:ext uri="{0D108BD9-81ED-4DB2-BD59-A6C34878D82A}">
                    <a16:rowId xmlns:a16="http://schemas.microsoft.com/office/drawing/2014/main" val="3973814892"/>
                  </a:ext>
                </a:extLst>
              </a:tr>
              <a:tr h="720725">
                <a:tc>
                  <a:txBody>
                    <a:bodyPr/>
                    <a:lstStyle/>
                    <a:p>
                      <a:r>
                        <a:rPr lang="en-US" dirty="0"/>
                        <a:t>Activity 4</a:t>
                      </a:r>
                    </a:p>
                  </a:txBody>
                  <a:tcPr/>
                </a:tc>
                <a:tc>
                  <a:txBody>
                    <a:bodyPr/>
                    <a:lstStyle/>
                    <a:p>
                      <a:r>
                        <a:rPr lang="en-US" dirty="0"/>
                        <a:t>Etymology of the word ‘Father’</a:t>
                      </a:r>
                    </a:p>
                  </a:txBody>
                  <a:tcPr/>
                </a:tc>
                <a:extLst>
                  <a:ext uri="{0D108BD9-81ED-4DB2-BD59-A6C34878D82A}">
                    <a16:rowId xmlns:a16="http://schemas.microsoft.com/office/drawing/2014/main" val="1909477512"/>
                  </a:ext>
                </a:extLst>
              </a:tr>
              <a:tr h="720725">
                <a:tc>
                  <a:txBody>
                    <a:bodyPr/>
                    <a:lstStyle/>
                    <a:p>
                      <a:r>
                        <a:rPr lang="en-US" dirty="0"/>
                        <a:t>Activity 5</a:t>
                      </a:r>
                    </a:p>
                  </a:txBody>
                  <a:tcPr/>
                </a:tc>
                <a:tc>
                  <a:txBody>
                    <a:bodyPr/>
                    <a:lstStyle/>
                    <a:p>
                      <a:r>
                        <a:rPr lang="en-US" dirty="0"/>
                        <a:t>Links between Languages </a:t>
                      </a:r>
                    </a:p>
                  </a:txBody>
                  <a:tcPr/>
                </a:tc>
                <a:extLst>
                  <a:ext uri="{0D108BD9-81ED-4DB2-BD59-A6C34878D82A}">
                    <a16:rowId xmlns:a16="http://schemas.microsoft.com/office/drawing/2014/main" val="2882048114"/>
                  </a:ext>
                </a:extLst>
              </a:tr>
            </a:tbl>
          </a:graphicData>
        </a:graphic>
      </p:graphicFrame>
    </p:spTree>
    <p:extLst>
      <p:ext uri="{BB962C8B-B14F-4D97-AF65-F5344CB8AC3E}">
        <p14:creationId xmlns:p14="http://schemas.microsoft.com/office/powerpoint/2010/main" val="121025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12C6-4190-F548-8470-55E01A3DEDFA}"/>
              </a:ext>
            </a:extLst>
          </p:cNvPr>
          <p:cNvSpPr>
            <a:spLocks noGrp="1"/>
          </p:cNvSpPr>
          <p:nvPr>
            <p:ph type="title"/>
          </p:nvPr>
        </p:nvSpPr>
        <p:spPr/>
        <p:txBody>
          <a:bodyPr/>
          <a:lstStyle/>
          <a:p>
            <a:r>
              <a:rPr lang="en-US" u="sng" dirty="0"/>
              <a:t>Activity 1</a:t>
            </a:r>
          </a:p>
        </p:txBody>
      </p:sp>
      <p:sp>
        <p:nvSpPr>
          <p:cNvPr id="3" name="Content Placeholder 2">
            <a:extLst>
              <a:ext uri="{FF2B5EF4-FFF2-40B4-BE49-F238E27FC236}">
                <a16:creationId xmlns:a16="http://schemas.microsoft.com/office/drawing/2014/main" id="{7B0C5464-3A5B-2B46-A809-4E2EE02C57C6}"/>
              </a:ext>
            </a:extLst>
          </p:cNvPr>
          <p:cNvSpPr>
            <a:spLocks noGrp="1"/>
          </p:cNvSpPr>
          <p:nvPr>
            <p:ph idx="1"/>
          </p:nvPr>
        </p:nvSpPr>
        <p:spPr/>
        <p:txBody>
          <a:bodyPr/>
          <a:lstStyle/>
          <a:p>
            <a:r>
              <a:rPr lang="en-US" dirty="0"/>
              <a:t>Learn about the history of Anglo Saxon Language (Old English)</a:t>
            </a:r>
          </a:p>
          <a:p>
            <a:endParaRPr lang="en-US" dirty="0"/>
          </a:p>
        </p:txBody>
      </p:sp>
    </p:spTree>
    <p:extLst>
      <p:ext uri="{BB962C8B-B14F-4D97-AF65-F5344CB8AC3E}">
        <p14:creationId xmlns:p14="http://schemas.microsoft.com/office/powerpoint/2010/main" val="1370325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D90F4-ED0B-0F40-98C9-9291FCB214D8}"/>
              </a:ext>
            </a:extLst>
          </p:cNvPr>
          <p:cNvSpPr>
            <a:spLocks noGrp="1"/>
          </p:cNvSpPr>
          <p:nvPr>
            <p:ph type="title"/>
          </p:nvPr>
        </p:nvSpPr>
        <p:spPr>
          <a:xfrm>
            <a:off x="838200" y="2833725"/>
            <a:ext cx="10515600" cy="1838288"/>
          </a:xfrm>
        </p:spPr>
        <p:txBody>
          <a:bodyPr>
            <a:noAutofit/>
          </a:bodyPr>
          <a:lstStyle/>
          <a:p>
            <a:pPr algn="ctr"/>
            <a:r>
              <a:rPr lang="en-GB" sz="1800" dirty="0" err="1">
                <a:solidFill>
                  <a:srgbClr val="FF0000"/>
                </a:solidFill>
                <a:latin typeface="+mn-lt"/>
              </a:rPr>
              <a:t>Fæder</a:t>
            </a:r>
            <a:r>
              <a:rPr lang="en-GB" sz="1800" dirty="0">
                <a:solidFill>
                  <a:srgbClr val="FF0000"/>
                </a:solidFill>
                <a:latin typeface="+mn-lt"/>
              </a:rPr>
              <a:t> </a:t>
            </a:r>
            <a:r>
              <a:rPr lang="en-GB" sz="1800" dirty="0" err="1">
                <a:solidFill>
                  <a:srgbClr val="FF0000"/>
                </a:solidFill>
                <a:latin typeface="+mn-lt"/>
              </a:rPr>
              <a:t>ure</a:t>
            </a:r>
            <a:r>
              <a:rPr lang="en-GB" sz="1800" dirty="0">
                <a:solidFill>
                  <a:srgbClr val="FF0000"/>
                </a:solidFill>
                <a:latin typeface="+mn-lt"/>
              </a:rPr>
              <a:t>, </a:t>
            </a:r>
            <a:r>
              <a:rPr lang="en-GB" sz="1800" dirty="0" err="1">
                <a:solidFill>
                  <a:srgbClr val="FF0000"/>
                </a:solidFill>
                <a:latin typeface="+mn-lt"/>
              </a:rPr>
              <a:t>ðu</a:t>
            </a:r>
            <a:r>
              <a:rPr lang="en-GB" sz="1800" dirty="0">
                <a:solidFill>
                  <a:srgbClr val="FF0000"/>
                </a:solidFill>
                <a:latin typeface="+mn-lt"/>
              </a:rPr>
              <a:t> </a:t>
            </a:r>
            <a:r>
              <a:rPr lang="en-GB" sz="1800" dirty="0" err="1">
                <a:solidFill>
                  <a:srgbClr val="FF0000"/>
                </a:solidFill>
                <a:latin typeface="+mn-lt"/>
              </a:rPr>
              <a:t>ðe</a:t>
            </a:r>
            <a:r>
              <a:rPr lang="en-GB" sz="1800" dirty="0">
                <a:solidFill>
                  <a:srgbClr val="FF0000"/>
                </a:solidFill>
                <a:latin typeface="+mn-lt"/>
              </a:rPr>
              <a:t> </a:t>
            </a:r>
            <a:r>
              <a:rPr lang="en-GB" sz="1800" dirty="0" err="1">
                <a:solidFill>
                  <a:srgbClr val="FF0000"/>
                </a:solidFill>
                <a:latin typeface="+mn-lt"/>
              </a:rPr>
              <a:t>eart</a:t>
            </a:r>
            <a:r>
              <a:rPr lang="en-GB" sz="1800" dirty="0">
                <a:solidFill>
                  <a:srgbClr val="FF0000"/>
                </a:solidFill>
                <a:latin typeface="+mn-lt"/>
              </a:rPr>
              <a:t> on </a:t>
            </a:r>
            <a:r>
              <a:rPr lang="en-GB" sz="1800" dirty="0" err="1">
                <a:solidFill>
                  <a:srgbClr val="FF0000"/>
                </a:solidFill>
                <a:latin typeface="+mn-lt"/>
              </a:rPr>
              <a:t>heofonum</a:t>
            </a:r>
            <a:r>
              <a:rPr lang="en-GB" sz="1800" dirty="0">
                <a:solidFill>
                  <a:srgbClr val="FF0000"/>
                </a:solidFill>
                <a:latin typeface="+mn-lt"/>
              </a:rPr>
              <a:t>,</a:t>
            </a:r>
            <a:br>
              <a:rPr lang="en-GB" sz="1800" dirty="0">
                <a:solidFill>
                  <a:srgbClr val="FF0000"/>
                </a:solidFill>
                <a:latin typeface="+mn-lt"/>
              </a:rPr>
            </a:br>
            <a:r>
              <a:rPr lang="en-GB" sz="1800" i="1" dirty="0">
                <a:latin typeface="+mn-lt"/>
              </a:rPr>
              <a:t>Father our, thou that art in the heavens</a:t>
            </a:r>
            <a:r>
              <a:rPr lang="en-GB" sz="1800" dirty="0">
                <a:latin typeface="+mn-lt"/>
              </a:rPr>
              <a:t>,</a:t>
            </a:r>
            <a:br>
              <a:rPr lang="en-GB" sz="1800" dirty="0">
                <a:latin typeface="+mn-lt"/>
              </a:rPr>
            </a:br>
            <a:r>
              <a:rPr lang="en-GB" sz="1800" dirty="0">
                <a:solidFill>
                  <a:srgbClr val="FF0000"/>
                </a:solidFill>
                <a:latin typeface="+mn-lt"/>
              </a:rPr>
              <a:t>Si </a:t>
            </a:r>
            <a:r>
              <a:rPr lang="en-GB" sz="1800" dirty="0" err="1">
                <a:solidFill>
                  <a:srgbClr val="FF0000"/>
                </a:solidFill>
                <a:latin typeface="+mn-lt"/>
              </a:rPr>
              <a:t>ðin</a:t>
            </a:r>
            <a:r>
              <a:rPr lang="en-GB" sz="1800" dirty="0">
                <a:solidFill>
                  <a:srgbClr val="FF0000"/>
                </a:solidFill>
                <a:latin typeface="+mn-lt"/>
              </a:rPr>
              <a:t> </a:t>
            </a:r>
            <a:r>
              <a:rPr lang="en-GB" sz="1800" dirty="0" err="1">
                <a:solidFill>
                  <a:srgbClr val="FF0000"/>
                </a:solidFill>
                <a:latin typeface="+mn-lt"/>
              </a:rPr>
              <a:t>nama</a:t>
            </a:r>
            <a:r>
              <a:rPr lang="en-GB" sz="1800" dirty="0">
                <a:solidFill>
                  <a:srgbClr val="FF0000"/>
                </a:solidFill>
                <a:latin typeface="+mn-lt"/>
              </a:rPr>
              <a:t> </a:t>
            </a:r>
            <a:r>
              <a:rPr lang="en-GB" sz="1800" dirty="0" err="1">
                <a:solidFill>
                  <a:srgbClr val="FF0000"/>
                </a:solidFill>
                <a:latin typeface="+mn-lt"/>
              </a:rPr>
              <a:t>gehalgod</a:t>
            </a:r>
            <a:r>
              <a:rPr lang="en-GB" sz="1800" dirty="0">
                <a:solidFill>
                  <a:srgbClr val="FF0000"/>
                </a:solidFill>
                <a:latin typeface="+mn-lt"/>
              </a:rPr>
              <a:t>.</a:t>
            </a:r>
            <a:br>
              <a:rPr lang="en-GB" sz="1800" dirty="0">
                <a:solidFill>
                  <a:srgbClr val="FF0000"/>
                </a:solidFill>
                <a:latin typeface="+mn-lt"/>
              </a:rPr>
            </a:br>
            <a:r>
              <a:rPr lang="en-GB" sz="1800" i="1" dirty="0">
                <a:latin typeface="+mn-lt"/>
              </a:rPr>
              <a:t>be thy name hallowed.</a:t>
            </a:r>
            <a:br>
              <a:rPr lang="en-GB" sz="1800" dirty="0">
                <a:latin typeface="+mn-lt"/>
              </a:rPr>
            </a:br>
            <a:r>
              <a:rPr lang="en-GB" sz="1800" dirty="0" err="1">
                <a:solidFill>
                  <a:srgbClr val="FF0000"/>
                </a:solidFill>
                <a:latin typeface="+mn-lt"/>
              </a:rPr>
              <a:t>Tobecume</a:t>
            </a:r>
            <a:r>
              <a:rPr lang="en-GB" sz="1800" dirty="0">
                <a:solidFill>
                  <a:srgbClr val="FF0000"/>
                </a:solidFill>
                <a:latin typeface="+mn-lt"/>
              </a:rPr>
              <a:t> </a:t>
            </a:r>
            <a:r>
              <a:rPr lang="en-GB" sz="1800" dirty="0" err="1">
                <a:solidFill>
                  <a:srgbClr val="FF0000"/>
                </a:solidFill>
                <a:latin typeface="+mn-lt"/>
              </a:rPr>
              <a:t>ðin</a:t>
            </a:r>
            <a:r>
              <a:rPr lang="en-GB" sz="1800" dirty="0">
                <a:solidFill>
                  <a:srgbClr val="FF0000"/>
                </a:solidFill>
                <a:latin typeface="+mn-lt"/>
              </a:rPr>
              <a:t> rice,</a:t>
            </a:r>
            <a:br>
              <a:rPr lang="en-GB" sz="1800" dirty="0">
                <a:solidFill>
                  <a:srgbClr val="FF0000"/>
                </a:solidFill>
                <a:latin typeface="+mn-lt"/>
              </a:rPr>
            </a:br>
            <a:r>
              <a:rPr lang="en-GB" sz="1800" i="1" dirty="0">
                <a:latin typeface="+mn-lt"/>
              </a:rPr>
              <a:t>may it come, thy kingdom</a:t>
            </a:r>
            <a:r>
              <a:rPr lang="en-GB" sz="1800" dirty="0">
                <a:latin typeface="+mn-lt"/>
              </a:rPr>
              <a:t>,</a:t>
            </a:r>
            <a:br>
              <a:rPr lang="en-GB" sz="1800" dirty="0">
                <a:latin typeface="+mn-lt"/>
              </a:rPr>
            </a:br>
            <a:r>
              <a:rPr lang="en-GB" sz="1800" dirty="0" err="1">
                <a:solidFill>
                  <a:srgbClr val="FF0000"/>
                </a:solidFill>
                <a:latin typeface="+mn-lt"/>
              </a:rPr>
              <a:t>Gewurde</a:t>
            </a:r>
            <a:r>
              <a:rPr lang="en-GB" sz="1800" dirty="0">
                <a:solidFill>
                  <a:srgbClr val="FF0000"/>
                </a:solidFill>
                <a:latin typeface="+mn-lt"/>
              </a:rPr>
              <a:t> </a:t>
            </a:r>
            <a:r>
              <a:rPr lang="en-GB" sz="1800" dirty="0" err="1">
                <a:solidFill>
                  <a:srgbClr val="FF0000"/>
                </a:solidFill>
                <a:latin typeface="+mn-lt"/>
              </a:rPr>
              <a:t>ðin</a:t>
            </a:r>
            <a:r>
              <a:rPr lang="en-GB" sz="1800" dirty="0">
                <a:solidFill>
                  <a:srgbClr val="FF0000"/>
                </a:solidFill>
                <a:latin typeface="+mn-lt"/>
              </a:rPr>
              <a:t> </a:t>
            </a:r>
            <a:r>
              <a:rPr lang="en-GB" sz="1800" dirty="0" err="1">
                <a:solidFill>
                  <a:srgbClr val="FF0000"/>
                </a:solidFill>
                <a:latin typeface="+mn-lt"/>
              </a:rPr>
              <a:t>willa</a:t>
            </a:r>
            <a:r>
              <a:rPr lang="en-GB" sz="1800" dirty="0">
                <a:solidFill>
                  <a:srgbClr val="FF0000"/>
                </a:solidFill>
                <a:latin typeface="+mn-lt"/>
              </a:rPr>
              <a:t> on </a:t>
            </a:r>
            <a:r>
              <a:rPr lang="en-GB" sz="1800" dirty="0" err="1">
                <a:solidFill>
                  <a:srgbClr val="FF0000"/>
                </a:solidFill>
                <a:latin typeface="+mn-lt"/>
              </a:rPr>
              <a:t>eorþan</a:t>
            </a:r>
            <a:r>
              <a:rPr lang="en-GB" sz="1800" dirty="0">
                <a:solidFill>
                  <a:srgbClr val="FF0000"/>
                </a:solidFill>
                <a:latin typeface="+mn-lt"/>
              </a:rPr>
              <a:t>,</a:t>
            </a:r>
            <a:br>
              <a:rPr lang="en-GB" sz="1800" dirty="0">
                <a:latin typeface="+mn-lt"/>
              </a:rPr>
            </a:br>
            <a:r>
              <a:rPr lang="en-GB" sz="1800" i="1" dirty="0">
                <a:latin typeface="+mn-lt"/>
              </a:rPr>
              <a:t>may it be realised, thy will on the earth</a:t>
            </a:r>
            <a:r>
              <a:rPr lang="en-GB" sz="1800" dirty="0">
                <a:latin typeface="+mn-lt"/>
              </a:rPr>
              <a:t>,</a:t>
            </a:r>
            <a:br>
              <a:rPr lang="en-GB" sz="1800" dirty="0">
                <a:latin typeface="+mn-lt"/>
              </a:rPr>
            </a:br>
            <a:r>
              <a:rPr lang="en-GB" sz="1800" dirty="0" err="1">
                <a:solidFill>
                  <a:srgbClr val="FF0000"/>
                </a:solidFill>
                <a:latin typeface="+mn-lt"/>
              </a:rPr>
              <a:t>swa</a:t>
            </a:r>
            <a:r>
              <a:rPr lang="en-GB" sz="1800" dirty="0">
                <a:solidFill>
                  <a:srgbClr val="FF0000"/>
                </a:solidFill>
                <a:latin typeface="+mn-lt"/>
              </a:rPr>
              <a:t> </a:t>
            </a:r>
            <a:r>
              <a:rPr lang="en-GB" sz="1800" dirty="0" err="1">
                <a:solidFill>
                  <a:srgbClr val="FF0000"/>
                </a:solidFill>
                <a:latin typeface="+mn-lt"/>
              </a:rPr>
              <a:t>swa</a:t>
            </a:r>
            <a:r>
              <a:rPr lang="en-GB" sz="1800" dirty="0">
                <a:solidFill>
                  <a:srgbClr val="FF0000"/>
                </a:solidFill>
                <a:latin typeface="+mn-lt"/>
              </a:rPr>
              <a:t> on </a:t>
            </a:r>
            <a:r>
              <a:rPr lang="en-GB" sz="1800" dirty="0" err="1">
                <a:solidFill>
                  <a:srgbClr val="FF0000"/>
                </a:solidFill>
                <a:latin typeface="+mn-lt"/>
              </a:rPr>
              <a:t>heofonum</a:t>
            </a:r>
            <a:r>
              <a:rPr lang="en-GB" sz="1800" dirty="0">
                <a:solidFill>
                  <a:srgbClr val="FF0000"/>
                </a:solidFill>
                <a:latin typeface="+mn-lt"/>
              </a:rPr>
              <a:t>.</a:t>
            </a:r>
            <a:br>
              <a:rPr lang="en-GB" sz="1800" dirty="0">
                <a:latin typeface="+mn-lt"/>
              </a:rPr>
            </a:br>
            <a:r>
              <a:rPr lang="en-GB" sz="1800" i="1" dirty="0">
                <a:latin typeface="+mn-lt"/>
              </a:rPr>
              <a:t>as also in the heavens</a:t>
            </a:r>
            <a:r>
              <a:rPr lang="en-GB" sz="1800" dirty="0">
                <a:latin typeface="+mn-lt"/>
              </a:rPr>
              <a:t>.</a:t>
            </a:r>
            <a:br>
              <a:rPr lang="en-GB" sz="1800" dirty="0">
                <a:latin typeface="+mn-lt"/>
              </a:rPr>
            </a:br>
            <a:r>
              <a:rPr lang="en-GB" sz="1800" dirty="0" err="1">
                <a:solidFill>
                  <a:srgbClr val="FF0000"/>
                </a:solidFill>
                <a:latin typeface="+mn-lt"/>
              </a:rPr>
              <a:t>Urne</a:t>
            </a:r>
            <a:r>
              <a:rPr lang="en-GB" sz="1800" dirty="0">
                <a:solidFill>
                  <a:srgbClr val="FF0000"/>
                </a:solidFill>
                <a:latin typeface="+mn-lt"/>
              </a:rPr>
              <a:t> </a:t>
            </a:r>
            <a:r>
              <a:rPr lang="en-GB" sz="1800" dirty="0" err="1">
                <a:solidFill>
                  <a:srgbClr val="FF0000"/>
                </a:solidFill>
                <a:latin typeface="+mn-lt"/>
              </a:rPr>
              <a:t>gedæghwamlican</a:t>
            </a:r>
            <a:r>
              <a:rPr lang="en-GB" sz="1800" dirty="0">
                <a:solidFill>
                  <a:srgbClr val="FF0000"/>
                </a:solidFill>
                <a:latin typeface="+mn-lt"/>
              </a:rPr>
              <a:t> </a:t>
            </a:r>
            <a:r>
              <a:rPr lang="en-GB" sz="1800" dirty="0" err="1">
                <a:solidFill>
                  <a:srgbClr val="FF0000"/>
                </a:solidFill>
                <a:latin typeface="+mn-lt"/>
              </a:rPr>
              <a:t>hlaf</a:t>
            </a:r>
            <a:r>
              <a:rPr lang="en-GB" sz="1800" dirty="0">
                <a:solidFill>
                  <a:srgbClr val="FF0000"/>
                </a:solidFill>
                <a:latin typeface="+mn-lt"/>
              </a:rPr>
              <a:t> </a:t>
            </a:r>
            <a:r>
              <a:rPr lang="en-GB" sz="1800" dirty="0" err="1">
                <a:solidFill>
                  <a:srgbClr val="FF0000"/>
                </a:solidFill>
                <a:latin typeface="+mn-lt"/>
              </a:rPr>
              <a:t>syle</a:t>
            </a:r>
            <a:r>
              <a:rPr lang="en-GB" sz="1800" dirty="0">
                <a:solidFill>
                  <a:srgbClr val="FF0000"/>
                </a:solidFill>
                <a:latin typeface="+mn-lt"/>
              </a:rPr>
              <a:t> us </a:t>
            </a:r>
            <a:r>
              <a:rPr lang="en-GB" sz="1800" dirty="0" err="1">
                <a:solidFill>
                  <a:srgbClr val="FF0000"/>
                </a:solidFill>
                <a:latin typeface="+mn-lt"/>
              </a:rPr>
              <a:t>todæg</a:t>
            </a:r>
            <a:r>
              <a:rPr lang="en-GB" sz="1800" dirty="0">
                <a:solidFill>
                  <a:srgbClr val="FF0000"/>
                </a:solidFill>
                <a:latin typeface="+mn-lt"/>
              </a:rPr>
              <a:t>.</a:t>
            </a:r>
            <a:br>
              <a:rPr lang="en-GB" sz="1800" dirty="0">
                <a:solidFill>
                  <a:srgbClr val="FF0000"/>
                </a:solidFill>
                <a:latin typeface="+mn-lt"/>
              </a:rPr>
            </a:br>
            <a:r>
              <a:rPr lang="en-GB" sz="1800" i="1" dirty="0">
                <a:latin typeface="+mn-lt"/>
              </a:rPr>
              <a:t>Our daily loaf give us today</a:t>
            </a:r>
            <a:r>
              <a:rPr lang="en-GB" sz="1800" dirty="0">
                <a:latin typeface="+mn-lt"/>
              </a:rPr>
              <a:t>.</a:t>
            </a:r>
            <a:br>
              <a:rPr lang="en-GB" sz="1800" dirty="0">
                <a:latin typeface="+mn-lt"/>
              </a:rPr>
            </a:br>
            <a:r>
              <a:rPr lang="en-GB" sz="1800" dirty="0">
                <a:solidFill>
                  <a:srgbClr val="FF0000"/>
                </a:solidFill>
                <a:latin typeface="+mn-lt"/>
              </a:rPr>
              <a:t>And </a:t>
            </a:r>
            <a:r>
              <a:rPr lang="en-GB" sz="1800" dirty="0" err="1">
                <a:solidFill>
                  <a:srgbClr val="FF0000"/>
                </a:solidFill>
                <a:latin typeface="+mn-lt"/>
              </a:rPr>
              <a:t>forgyf</a:t>
            </a:r>
            <a:r>
              <a:rPr lang="en-GB" sz="1800" dirty="0">
                <a:solidFill>
                  <a:srgbClr val="FF0000"/>
                </a:solidFill>
                <a:latin typeface="+mn-lt"/>
              </a:rPr>
              <a:t> us </a:t>
            </a:r>
            <a:r>
              <a:rPr lang="en-GB" sz="1800" dirty="0" err="1">
                <a:solidFill>
                  <a:srgbClr val="FF0000"/>
                </a:solidFill>
                <a:latin typeface="+mn-lt"/>
              </a:rPr>
              <a:t>ure</a:t>
            </a:r>
            <a:r>
              <a:rPr lang="en-GB" sz="1800" dirty="0">
                <a:solidFill>
                  <a:srgbClr val="FF0000"/>
                </a:solidFill>
                <a:latin typeface="+mn-lt"/>
              </a:rPr>
              <a:t> </a:t>
            </a:r>
            <a:r>
              <a:rPr lang="en-GB" sz="1800" dirty="0" err="1">
                <a:solidFill>
                  <a:srgbClr val="FF0000"/>
                </a:solidFill>
                <a:latin typeface="+mn-lt"/>
              </a:rPr>
              <a:t>gyltas</a:t>
            </a:r>
            <a:r>
              <a:rPr lang="en-GB" sz="1800" dirty="0">
                <a:solidFill>
                  <a:srgbClr val="FF0000"/>
                </a:solidFill>
                <a:latin typeface="+mn-lt"/>
              </a:rPr>
              <a:t>,</a:t>
            </a:r>
            <a:br>
              <a:rPr lang="en-GB" sz="1800" dirty="0">
                <a:latin typeface="+mn-lt"/>
              </a:rPr>
            </a:br>
            <a:r>
              <a:rPr lang="en-GB" sz="1800" i="1" dirty="0">
                <a:latin typeface="+mn-lt"/>
              </a:rPr>
              <a:t>And forgive us our guilts</a:t>
            </a:r>
            <a:br>
              <a:rPr lang="en-GB" sz="1800" dirty="0">
                <a:latin typeface="+mn-lt"/>
              </a:rPr>
            </a:br>
            <a:r>
              <a:rPr lang="en-GB" sz="1800" dirty="0" err="1">
                <a:solidFill>
                  <a:srgbClr val="FF0000"/>
                </a:solidFill>
                <a:latin typeface="+mn-lt"/>
              </a:rPr>
              <a:t>swa</a:t>
            </a:r>
            <a:r>
              <a:rPr lang="en-GB" sz="1800" dirty="0">
                <a:solidFill>
                  <a:srgbClr val="FF0000"/>
                </a:solidFill>
                <a:latin typeface="+mn-lt"/>
              </a:rPr>
              <a:t> </a:t>
            </a:r>
            <a:r>
              <a:rPr lang="en-GB" sz="1800" dirty="0" err="1">
                <a:solidFill>
                  <a:srgbClr val="FF0000"/>
                </a:solidFill>
                <a:latin typeface="+mn-lt"/>
              </a:rPr>
              <a:t>swa</a:t>
            </a:r>
            <a:r>
              <a:rPr lang="en-GB" sz="1800" dirty="0">
                <a:solidFill>
                  <a:srgbClr val="FF0000"/>
                </a:solidFill>
                <a:latin typeface="+mn-lt"/>
              </a:rPr>
              <a:t> we </a:t>
            </a:r>
            <a:r>
              <a:rPr lang="en-GB" sz="1800" dirty="0" err="1">
                <a:solidFill>
                  <a:srgbClr val="FF0000"/>
                </a:solidFill>
                <a:latin typeface="+mn-lt"/>
              </a:rPr>
              <a:t>forgyfaþ</a:t>
            </a:r>
            <a:r>
              <a:rPr lang="en-GB" sz="1800" dirty="0">
                <a:solidFill>
                  <a:srgbClr val="FF0000"/>
                </a:solidFill>
                <a:latin typeface="+mn-lt"/>
              </a:rPr>
              <a:t> </a:t>
            </a:r>
            <a:r>
              <a:rPr lang="en-GB" sz="1800" dirty="0" err="1">
                <a:solidFill>
                  <a:srgbClr val="FF0000"/>
                </a:solidFill>
                <a:latin typeface="+mn-lt"/>
              </a:rPr>
              <a:t>urum</a:t>
            </a:r>
            <a:r>
              <a:rPr lang="en-GB" sz="1800" dirty="0">
                <a:solidFill>
                  <a:srgbClr val="FF0000"/>
                </a:solidFill>
                <a:latin typeface="+mn-lt"/>
              </a:rPr>
              <a:t> </a:t>
            </a:r>
            <a:r>
              <a:rPr lang="en-GB" sz="1800" dirty="0" err="1">
                <a:solidFill>
                  <a:srgbClr val="FF0000"/>
                </a:solidFill>
                <a:latin typeface="+mn-lt"/>
              </a:rPr>
              <a:t>gyltendum</a:t>
            </a:r>
            <a:r>
              <a:rPr lang="en-GB" sz="1800" dirty="0">
                <a:solidFill>
                  <a:srgbClr val="FF0000"/>
                </a:solidFill>
                <a:latin typeface="+mn-lt"/>
              </a:rPr>
              <a:t>.</a:t>
            </a:r>
            <a:br>
              <a:rPr lang="en-GB" sz="1800" dirty="0">
                <a:latin typeface="+mn-lt"/>
              </a:rPr>
            </a:br>
            <a:r>
              <a:rPr lang="en-GB" sz="1800" i="1" dirty="0">
                <a:latin typeface="+mn-lt"/>
              </a:rPr>
              <a:t>as also we forgive those guilty towards us</a:t>
            </a:r>
            <a:r>
              <a:rPr lang="en-GB" sz="1800" dirty="0">
                <a:latin typeface="+mn-lt"/>
              </a:rPr>
              <a:t>.</a:t>
            </a:r>
            <a:br>
              <a:rPr lang="en-GB" sz="1800" dirty="0">
                <a:latin typeface="+mn-lt"/>
              </a:rPr>
            </a:br>
            <a:r>
              <a:rPr lang="en-GB" sz="1800" dirty="0">
                <a:solidFill>
                  <a:srgbClr val="FF0000"/>
                </a:solidFill>
                <a:latin typeface="+mn-lt"/>
              </a:rPr>
              <a:t>And ne </a:t>
            </a:r>
            <a:r>
              <a:rPr lang="en-GB" sz="1800" dirty="0" err="1">
                <a:solidFill>
                  <a:srgbClr val="FF0000"/>
                </a:solidFill>
                <a:latin typeface="+mn-lt"/>
              </a:rPr>
              <a:t>gelæd</a:t>
            </a:r>
            <a:r>
              <a:rPr lang="en-GB" sz="1800" dirty="0">
                <a:solidFill>
                  <a:srgbClr val="FF0000"/>
                </a:solidFill>
                <a:latin typeface="+mn-lt"/>
              </a:rPr>
              <a:t> </a:t>
            </a:r>
            <a:r>
              <a:rPr lang="en-GB" sz="1800" dirty="0" err="1">
                <a:solidFill>
                  <a:srgbClr val="FF0000"/>
                </a:solidFill>
                <a:latin typeface="+mn-lt"/>
              </a:rPr>
              <a:t>ðu</a:t>
            </a:r>
            <a:r>
              <a:rPr lang="en-GB" sz="1800" dirty="0">
                <a:solidFill>
                  <a:srgbClr val="FF0000"/>
                </a:solidFill>
                <a:latin typeface="+mn-lt"/>
              </a:rPr>
              <a:t> us on </a:t>
            </a:r>
            <a:r>
              <a:rPr lang="en-GB" sz="1800" dirty="0" err="1">
                <a:solidFill>
                  <a:srgbClr val="FF0000"/>
                </a:solidFill>
                <a:latin typeface="+mn-lt"/>
              </a:rPr>
              <a:t>costnunge</a:t>
            </a:r>
            <a:r>
              <a:rPr lang="en-GB" sz="1800" dirty="0">
                <a:solidFill>
                  <a:srgbClr val="FF0000"/>
                </a:solidFill>
                <a:latin typeface="+mn-lt"/>
              </a:rPr>
              <a:t>,</a:t>
            </a:r>
            <a:br>
              <a:rPr lang="en-GB" sz="1800" dirty="0">
                <a:latin typeface="+mn-lt"/>
              </a:rPr>
            </a:br>
            <a:r>
              <a:rPr lang="en-GB" sz="1800" i="1" dirty="0">
                <a:latin typeface="+mn-lt"/>
              </a:rPr>
              <a:t>And do not thou lead us into temptation</a:t>
            </a:r>
            <a:br>
              <a:rPr lang="en-GB" sz="1800" dirty="0">
                <a:latin typeface="+mn-lt"/>
              </a:rPr>
            </a:br>
            <a:r>
              <a:rPr lang="en-GB" sz="1800" dirty="0">
                <a:solidFill>
                  <a:srgbClr val="FF0000"/>
                </a:solidFill>
                <a:latin typeface="+mn-lt"/>
              </a:rPr>
              <a:t>ac </a:t>
            </a:r>
            <a:r>
              <a:rPr lang="en-GB" sz="1800" dirty="0" err="1">
                <a:solidFill>
                  <a:srgbClr val="FF0000"/>
                </a:solidFill>
                <a:latin typeface="+mn-lt"/>
              </a:rPr>
              <a:t>alys</a:t>
            </a:r>
            <a:r>
              <a:rPr lang="en-GB" sz="1800" dirty="0">
                <a:solidFill>
                  <a:srgbClr val="FF0000"/>
                </a:solidFill>
                <a:latin typeface="+mn-lt"/>
              </a:rPr>
              <a:t> us of </a:t>
            </a:r>
            <a:r>
              <a:rPr lang="en-GB" sz="1800" dirty="0" err="1">
                <a:solidFill>
                  <a:srgbClr val="FF0000"/>
                </a:solidFill>
                <a:latin typeface="+mn-lt"/>
              </a:rPr>
              <a:t>yfele</a:t>
            </a:r>
            <a:r>
              <a:rPr lang="en-GB" sz="1800" dirty="0">
                <a:solidFill>
                  <a:srgbClr val="FF0000"/>
                </a:solidFill>
                <a:latin typeface="+mn-lt"/>
              </a:rPr>
              <a:t>.</a:t>
            </a:r>
            <a:br>
              <a:rPr lang="en-GB" sz="1800" dirty="0">
                <a:latin typeface="+mn-lt"/>
              </a:rPr>
            </a:br>
            <a:r>
              <a:rPr lang="en-GB" sz="1800" i="1" dirty="0">
                <a:latin typeface="+mn-lt"/>
              </a:rPr>
              <a:t>But free us from evil.</a:t>
            </a:r>
            <a:br>
              <a:rPr lang="en-GB" sz="1800" dirty="0">
                <a:latin typeface="+mn-lt"/>
              </a:rPr>
            </a:br>
            <a:r>
              <a:rPr lang="en-GB" sz="1800" dirty="0" err="1">
                <a:solidFill>
                  <a:srgbClr val="FF0000"/>
                </a:solidFill>
                <a:latin typeface="+mn-lt"/>
              </a:rPr>
              <a:t>Soþlice</a:t>
            </a:r>
            <a:r>
              <a:rPr lang="en-GB" sz="1800" dirty="0">
                <a:solidFill>
                  <a:srgbClr val="FF0000"/>
                </a:solidFill>
                <a:latin typeface="+mn-lt"/>
              </a:rPr>
              <a:t>.</a:t>
            </a:r>
            <a:br>
              <a:rPr lang="en-GB" sz="1800" dirty="0">
                <a:latin typeface="+mn-lt"/>
              </a:rPr>
            </a:br>
            <a:r>
              <a:rPr lang="en-GB" sz="1800" i="1" dirty="0">
                <a:latin typeface="+mn-lt"/>
              </a:rPr>
              <a:t>Amen</a:t>
            </a:r>
            <a:r>
              <a:rPr lang="en-GB" sz="1800" dirty="0">
                <a:latin typeface="+mn-lt"/>
              </a:rPr>
              <a:t>.</a:t>
            </a:r>
            <a:br>
              <a:rPr lang="en-GB" sz="1800" dirty="0"/>
            </a:br>
            <a:br>
              <a:rPr lang="en-GB" sz="1800" dirty="0"/>
            </a:br>
            <a:r>
              <a:rPr lang="en-GB" sz="1800" dirty="0"/>
              <a:t>[The sounds represented by </a:t>
            </a:r>
            <a:r>
              <a:rPr lang="en-GB" sz="1800" i="1" dirty="0" err="1"/>
              <a:t>ð</a:t>
            </a:r>
            <a:r>
              <a:rPr lang="en-GB" sz="1800" dirty="0"/>
              <a:t> (called ‘eth’) and </a:t>
            </a:r>
            <a:r>
              <a:rPr lang="en-GB" sz="1800" i="1" dirty="0" err="1"/>
              <a:t>þ</a:t>
            </a:r>
            <a:r>
              <a:rPr lang="en-GB" sz="1800" dirty="0"/>
              <a:t> (called ‘thorn’) would be represented in modern English by ‘</a:t>
            </a:r>
            <a:r>
              <a:rPr lang="en-GB" sz="1800" dirty="0" err="1"/>
              <a:t>th</a:t>
            </a:r>
            <a:r>
              <a:rPr lang="en-GB" sz="1800" dirty="0"/>
              <a:t>’] (Literal Translation here) </a:t>
            </a:r>
            <a:br>
              <a:rPr lang="en-GB" sz="4800" dirty="0"/>
            </a:br>
            <a:endParaRPr lang="en-US" sz="4800" dirty="0"/>
          </a:p>
        </p:txBody>
      </p:sp>
    </p:spTree>
    <p:extLst>
      <p:ext uri="{BB962C8B-B14F-4D97-AF65-F5344CB8AC3E}">
        <p14:creationId xmlns:p14="http://schemas.microsoft.com/office/powerpoint/2010/main" val="238053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13A8F16-64E0-4447-A892-7E3B2308B6E6}"/>
              </a:ext>
            </a:extLst>
          </p:cNvPr>
          <p:cNvGraphicFramePr>
            <a:graphicFrameLocks noGrp="1"/>
          </p:cNvGraphicFramePr>
          <p:nvPr/>
        </p:nvGraphicFramePr>
        <p:xfrm>
          <a:off x="423862" y="530860"/>
          <a:ext cx="11344275" cy="5796280"/>
        </p:xfrm>
        <a:graphic>
          <a:graphicData uri="http://schemas.openxmlformats.org/drawingml/2006/table">
            <a:tbl>
              <a:tblPr firstRow="1" bandRow="1">
                <a:tableStyleId>{5940675A-B579-460E-94D1-54222C63F5DA}</a:tableStyleId>
              </a:tblPr>
              <a:tblGrid>
                <a:gridCol w="3781425">
                  <a:extLst>
                    <a:ext uri="{9D8B030D-6E8A-4147-A177-3AD203B41FA5}">
                      <a16:colId xmlns:a16="http://schemas.microsoft.com/office/drawing/2014/main" val="2445841530"/>
                    </a:ext>
                  </a:extLst>
                </a:gridCol>
                <a:gridCol w="3781425">
                  <a:extLst>
                    <a:ext uri="{9D8B030D-6E8A-4147-A177-3AD203B41FA5}">
                      <a16:colId xmlns:a16="http://schemas.microsoft.com/office/drawing/2014/main" val="1609397577"/>
                    </a:ext>
                  </a:extLst>
                </a:gridCol>
                <a:gridCol w="3781425">
                  <a:extLst>
                    <a:ext uri="{9D8B030D-6E8A-4147-A177-3AD203B41FA5}">
                      <a16:colId xmlns:a16="http://schemas.microsoft.com/office/drawing/2014/main" val="874366003"/>
                    </a:ext>
                  </a:extLst>
                </a:gridCol>
              </a:tblGrid>
              <a:tr h="370840">
                <a:tc>
                  <a:txBody>
                    <a:bodyPr/>
                    <a:lstStyle/>
                    <a:p>
                      <a:pPr algn="ctr"/>
                      <a:r>
                        <a:rPr lang="en-US" b="1" dirty="0"/>
                        <a:t>Old English</a:t>
                      </a:r>
                    </a:p>
                  </a:txBody>
                  <a:tcPr>
                    <a:solidFill>
                      <a:schemeClr val="accent5">
                        <a:lumMod val="60000"/>
                        <a:lumOff val="40000"/>
                      </a:schemeClr>
                    </a:solidFill>
                  </a:tcPr>
                </a:tc>
                <a:tc>
                  <a:txBody>
                    <a:bodyPr/>
                    <a:lstStyle/>
                    <a:p>
                      <a:pPr algn="ctr"/>
                      <a:r>
                        <a:rPr lang="en-US" b="1" dirty="0"/>
                        <a:t>Old English Phonetic (TH)</a:t>
                      </a:r>
                    </a:p>
                  </a:txBody>
                  <a:tcPr>
                    <a:solidFill>
                      <a:schemeClr val="accent5">
                        <a:lumMod val="60000"/>
                        <a:lumOff val="40000"/>
                      </a:schemeClr>
                    </a:solidFill>
                  </a:tcPr>
                </a:tc>
                <a:tc>
                  <a:txBody>
                    <a:bodyPr/>
                    <a:lstStyle/>
                    <a:p>
                      <a:pPr algn="ctr"/>
                      <a:r>
                        <a:rPr lang="en-US" b="1" dirty="0"/>
                        <a:t>Modern English</a:t>
                      </a:r>
                    </a:p>
                  </a:txBody>
                  <a:tcPr>
                    <a:solidFill>
                      <a:schemeClr val="accent5">
                        <a:lumMod val="60000"/>
                        <a:lumOff val="40000"/>
                      </a:schemeClr>
                    </a:solidFill>
                  </a:tcPr>
                </a:tc>
                <a:extLst>
                  <a:ext uri="{0D108BD9-81ED-4DB2-BD59-A6C34878D82A}">
                    <a16:rowId xmlns:a16="http://schemas.microsoft.com/office/drawing/2014/main" val="3922151629"/>
                  </a:ext>
                </a:extLst>
              </a:tr>
              <a:tr h="370840">
                <a:tc>
                  <a:txBody>
                    <a:bodyPr/>
                    <a:lstStyle/>
                    <a:p>
                      <a:r>
                        <a:rPr lang="en-GB" sz="1800" dirty="0" err="1">
                          <a:solidFill>
                            <a:srgbClr val="FF0000"/>
                          </a:solidFill>
                          <a:latin typeface="+mn-lt"/>
                        </a:rPr>
                        <a:t>Fæder</a:t>
                      </a:r>
                      <a:r>
                        <a:rPr lang="en-GB" sz="1800" dirty="0">
                          <a:solidFill>
                            <a:srgbClr val="FF0000"/>
                          </a:solidFill>
                          <a:latin typeface="+mn-lt"/>
                        </a:rPr>
                        <a:t> </a:t>
                      </a:r>
                      <a:r>
                        <a:rPr lang="en-GB" sz="1800" dirty="0" err="1">
                          <a:solidFill>
                            <a:srgbClr val="FF0000"/>
                          </a:solidFill>
                          <a:latin typeface="+mn-lt"/>
                        </a:rPr>
                        <a:t>ure</a:t>
                      </a:r>
                      <a:r>
                        <a:rPr lang="en-GB" sz="1800" dirty="0">
                          <a:solidFill>
                            <a:srgbClr val="FF0000"/>
                          </a:solidFill>
                          <a:latin typeface="+mn-lt"/>
                        </a:rPr>
                        <a:t>, </a:t>
                      </a:r>
                      <a:r>
                        <a:rPr lang="en-GB" sz="1800" dirty="0" err="1">
                          <a:solidFill>
                            <a:srgbClr val="FF0000"/>
                          </a:solidFill>
                          <a:latin typeface="+mn-lt"/>
                        </a:rPr>
                        <a:t>ðu</a:t>
                      </a:r>
                      <a:r>
                        <a:rPr lang="en-GB" sz="1800" dirty="0">
                          <a:solidFill>
                            <a:srgbClr val="FF0000"/>
                          </a:solidFill>
                          <a:latin typeface="+mn-lt"/>
                        </a:rPr>
                        <a:t> </a:t>
                      </a:r>
                      <a:r>
                        <a:rPr lang="en-GB" sz="1800" dirty="0" err="1">
                          <a:solidFill>
                            <a:srgbClr val="FF0000"/>
                          </a:solidFill>
                          <a:latin typeface="+mn-lt"/>
                        </a:rPr>
                        <a:t>ðe</a:t>
                      </a:r>
                      <a:r>
                        <a:rPr lang="en-GB" sz="1800" dirty="0">
                          <a:solidFill>
                            <a:srgbClr val="FF0000"/>
                          </a:solidFill>
                          <a:latin typeface="+mn-lt"/>
                        </a:rPr>
                        <a:t> </a:t>
                      </a:r>
                      <a:r>
                        <a:rPr lang="en-GB" sz="1800" dirty="0" err="1">
                          <a:solidFill>
                            <a:srgbClr val="FF0000"/>
                          </a:solidFill>
                          <a:latin typeface="+mn-lt"/>
                        </a:rPr>
                        <a:t>eart</a:t>
                      </a:r>
                      <a:r>
                        <a:rPr lang="en-GB" sz="1800" dirty="0">
                          <a:solidFill>
                            <a:srgbClr val="FF0000"/>
                          </a:solidFill>
                          <a:latin typeface="+mn-lt"/>
                        </a:rPr>
                        <a:t> on </a:t>
                      </a:r>
                      <a:r>
                        <a:rPr lang="en-GB" sz="1800" dirty="0" err="1">
                          <a:solidFill>
                            <a:srgbClr val="FF0000"/>
                          </a:solidFill>
                          <a:latin typeface="+mn-lt"/>
                        </a:rPr>
                        <a:t>heofonum</a:t>
                      </a:r>
                      <a:endParaRPr lang="en-US" dirty="0"/>
                    </a:p>
                  </a:txBody>
                  <a:tcPr/>
                </a:tc>
                <a:tc>
                  <a:txBody>
                    <a:bodyPr/>
                    <a:lstStyle/>
                    <a:p>
                      <a:r>
                        <a:rPr lang="en-US" dirty="0" err="1"/>
                        <a:t>Fairther</a:t>
                      </a:r>
                      <a:r>
                        <a:rPr lang="en-US" dirty="0"/>
                        <a:t> </a:t>
                      </a:r>
                      <a:r>
                        <a:rPr lang="en-US" dirty="0" err="1"/>
                        <a:t>ooray</a:t>
                      </a:r>
                      <a:r>
                        <a:rPr lang="en-US" dirty="0"/>
                        <a:t>, </a:t>
                      </a:r>
                      <a:r>
                        <a:rPr lang="en-US" dirty="0" err="1"/>
                        <a:t>thoothay</a:t>
                      </a:r>
                      <a:r>
                        <a:rPr lang="en-US" dirty="0"/>
                        <a:t> </a:t>
                      </a:r>
                      <a:r>
                        <a:rPr lang="en-US" dirty="0" err="1"/>
                        <a:t>airt</a:t>
                      </a:r>
                      <a:r>
                        <a:rPr lang="en-US" dirty="0"/>
                        <a:t> on </a:t>
                      </a:r>
                      <a:r>
                        <a:rPr lang="en-US" dirty="0" err="1"/>
                        <a:t>hairfonum</a:t>
                      </a:r>
                      <a:endParaRPr lang="en-US" dirty="0"/>
                    </a:p>
                  </a:txBody>
                  <a:tcPr/>
                </a:tc>
                <a:tc>
                  <a:txBody>
                    <a:bodyPr/>
                    <a:lstStyle/>
                    <a:p>
                      <a:r>
                        <a:rPr lang="en-US" dirty="0">
                          <a:solidFill>
                            <a:srgbClr val="0070C0"/>
                          </a:solidFill>
                        </a:rPr>
                        <a:t>Our Father who art in Heaven</a:t>
                      </a:r>
                    </a:p>
                  </a:txBody>
                  <a:tcPr/>
                </a:tc>
                <a:extLst>
                  <a:ext uri="{0D108BD9-81ED-4DB2-BD59-A6C34878D82A}">
                    <a16:rowId xmlns:a16="http://schemas.microsoft.com/office/drawing/2014/main" val="4060010209"/>
                  </a:ext>
                </a:extLst>
              </a:tr>
              <a:tr h="370840">
                <a:tc>
                  <a:txBody>
                    <a:bodyPr/>
                    <a:lstStyle/>
                    <a:p>
                      <a:r>
                        <a:rPr lang="en-GB" sz="1800" dirty="0">
                          <a:solidFill>
                            <a:srgbClr val="FF0000"/>
                          </a:solidFill>
                          <a:latin typeface="+mn-lt"/>
                        </a:rPr>
                        <a:t>Si </a:t>
                      </a:r>
                      <a:r>
                        <a:rPr lang="en-GB" sz="1800" dirty="0" err="1">
                          <a:solidFill>
                            <a:srgbClr val="FF0000"/>
                          </a:solidFill>
                          <a:latin typeface="+mn-lt"/>
                        </a:rPr>
                        <a:t>ðin</a:t>
                      </a:r>
                      <a:r>
                        <a:rPr lang="en-GB" sz="1800" dirty="0">
                          <a:solidFill>
                            <a:srgbClr val="FF0000"/>
                          </a:solidFill>
                          <a:latin typeface="+mn-lt"/>
                        </a:rPr>
                        <a:t> </a:t>
                      </a:r>
                      <a:r>
                        <a:rPr lang="en-GB" sz="1800" dirty="0" err="1">
                          <a:solidFill>
                            <a:srgbClr val="FF0000"/>
                          </a:solidFill>
                          <a:latin typeface="+mn-lt"/>
                        </a:rPr>
                        <a:t>nama</a:t>
                      </a:r>
                      <a:r>
                        <a:rPr lang="en-GB" sz="1800" dirty="0">
                          <a:solidFill>
                            <a:srgbClr val="FF0000"/>
                          </a:solidFill>
                          <a:latin typeface="+mn-lt"/>
                        </a:rPr>
                        <a:t> </a:t>
                      </a:r>
                      <a:r>
                        <a:rPr lang="en-GB" sz="1800" dirty="0" err="1">
                          <a:solidFill>
                            <a:srgbClr val="FF0000"/>
                          </a:solidFill>
                          <a:latin typeface="+mn-lt"/>
                        </a:rPr>
                        <a:t>gehalgod</a:t>
                      </a:r>
                      <a:endParaRPr lang="en-US" dirty="0"/>
                    </a:p>
                  </a:txBody>
                  <a:tcPr/>
                </a:tc>
                <a:tc>
                  <a:txBody>
                    <a:bodyPr/>
                    <a:lstStyle/>
                    <a:p>
                      <a:r>
                        <a:rPr lang="en-US" dirty="0"/>
                        <a:t>Sea then Narmer </a:t>
                      </a:r>
                      <a:r>
                        <a:rPr lang="en-US" dirty="0" err="1"/>
                        <a:t>yer</a:t>
                      </a:r>
                      <a:r>
                        <a:rPr lang="en-US" dirty="0"/>
                        <a:t> </a:t>
                      </a:r>
                      <a:r>
                        <a:rPr lang="en-US" dirty="0" err="1"/>
                        <a:t>halgod</a:t>
                      </a:r>
                      <a:endParaRPr lang="en-US" dirty="0"/>
                    </a:p>
                  </a:txBody>
                  <a:tcPr/>
                </a:tc>
                <a:tc>
                  <a:txBody>
                    <a:bodyPr/>
                    <a:lstStyle/>
                    <a:p>
                      <a:r>
                        <a:rPr lang="en-US" dirty="0">
                          <a:solidFill>
                            <a:srgbClr val="0070C0"/>
                          </a:solidFill>
                        </a:rPr>
                        <a:t>Hallowed be thy name</a:t>
                      </a:r>
                    </a:p>
                  </a:txBody>
                  <a:tcPr/>
                </a:tc>
                <a:extLst>
                  <a:ext uri="{0D108BD9-81ED-4DB2-BD59-A6C34878D82A}">
                    <a16:rowId xmlns:a16="http://schemas.microsoft.com/office/drawing/2014/main" val="3911431152"/>
                  </a:ext>
                </a:extLst>
              </a:tr>
              <a:tr h="370840">
                <a:tc>
                  <a:txBody>
                    <a:bodyPr/>
                    <a:lstStyle/>
                    <a:p>
                      <a:r>
                        <a:rPr lang="en-GB" sz="1800" dirty="0" err="1">
                          <a:solidFill>
                            <a:srgbClr val="FF0000"/>
                          </a:solidFill>
                          <a:latin typeface="+mn-lt"/>
                        </a:rPr>
                        <a:t>Tobecume</a:t>
                      </a:r>
                      <a:r>
                        <a:rPr lang="en-GB" sz="1800" dirty="0">
                          <a:solidFill>
                            <a:srgbClr val="FF0000"/>
                          </a:solidFill>
                          <a:latin typeface="+mn-lt"/>
                        </a:rPr>
                        <a:t> </a:t>
                      </a:r>
                      <a:r>
                        <a:rPr lang="en-GB" sz="1800" dirty="0" err="1">
                          <a:solidFill>
                            <a:srgbClr val="FF0000"/>
                          </a:solidFill>
                          <a:latin typeface="+mn-lt"/>
                        </a:rPr>
                        <a:t>ðin</a:t>
                      </a:r>
                      <a:r>
                        <a:rPr lang="en-GB" sz="1800" dirty="0">
                          <a:solidFill>
                            <a:srgbClr val="FF0000"/>
                          </a:solidFill>
                          <a:latin typeface="+mn-lt"/>
                        </a:rPr>
                        <a:t> rice,</a:t>
                      </a:r>
                      <a:endParaRPr lang="en-US" dirty="0"/>
                    </a:p>
                  </a:txBody>
                  <a:tcPr/>
                </a:tc>
                <a:tc>
                  <a:txBody>
                    <a:bodyPr/>
                    <a:lstStyle/>
                    <a:p>
                      <a:r>
                        <a:rPr lang="en-US" dirty="0" err="1"/>
                        <a:t>Torbeh</a:t>
                      </a:r>
                      <a:r>
                        <a:rPr lang="en-US" dirty="0"/>
                        <a:t> comer </a:t>
                      </a:r>
                      <a:r>
                        <a:rPr lang="en-US" dirty="0" err="1"/>
                        <a:t>theen</a:t>
                      </a:r>
                      <a:r>
                        <a:rPr lang="en-US" dirty="0"/>
                        <a:t> </a:t>
                      </a:r>
                      <a:r>
                        <a:rPr lang="en-US" dirty="0" err="1"/>
                        <a:t>reecher</a:t>
                      </a:r>
                      <a:endParaRPr lang="en-US" dirty="0"/>
                    </a:p>
                  </a:txBody>
                  <a:tcPr/>
                </a:tc>
                <a:tc>
                  <a:txBody>
                    <a:bodyPr/>
                    <a:lstStyle/>
                    <a:p>
                      <a:r>
                        <a:rPr lang="en-US" dirty="0">
                          <a:solidFill>
                            <a:srgbClr val="0070C0"/>
                          </a:solidFill>
                        </a:rPr>
                        <a:t>Thy Kingdom come</a:t>
                      </a:r>
                    </a:p>
                  </a:txBody>
                  <a:tcPr/>
                </a:tc>
                <a:extLst>
                  <a:ext uri="{0D108BD9-81ED-4DB2-BD59-A6C34878D82A}">
                    <a16:rowId xmlns:a16="http://schemas.microsoft.com/office/drawing/2014/main" val="3044826640"/>
                  </a:ext>
                </a:extLst>
              </a:tr>
              <a:tr h="370840">
                <a:tc>
                  <a:txBody>
                    <a:bodyPr/>
                    <a:lstStyle/>
                    <a:p>
                      <a:r>
                        <a:rPr lang="en-GB" sz="1800" dirty="0" err="1">
                          <a:solidFill>
                            <a:srgbClr val="FF0000"/>
                          </a:solidFill>
                          <a:latin typeface="+mn-lt"/>
                        </a:rPr>
                        <a:t>Gewurde</a:t>
                      </a:r>
                      <a:r>
                        <a:rPr lang="en-GB" sz="1800" dirty="0">
                          <a:solidFill>
                            <a:srgbClr val="FF0000"/>
                          </a:solidFill>
                          <a:latin typeface="+mn-lt"/>
                        </a:rPr>
                        <a:t> </a:t>
                      </a:r>
                      <a:r>
                        <a:rPr lang="en-GB" sz="1800" dirty="0" err="1">
                          <a:solidFill>
                            <a:srgbClr val="FF0000"/>
                          </a:solidFill>
                          <a:latin typeface="+mn-lt"/>
                        </a:rPr>
                        <a:t>ðin</a:t>
                      </a:r>
                      <a:r>
                        <a:rPr lang="en-GB" sz="1800" dirty="0">
                          <a:solidFill>
                            <a:srgbClr val="FF0000"/>
                          </a:solidFill>
                          <a:latin typeface="+mn-lt"/>
                        </a:rPr>
                        <a:t> </a:t>
                      </a:r>
                      <a:r>
                        <a:rPr lang="en-GB" sz="1800" dirty="0" err="1">
                          <a:solidFill>
                            <a:srgbClr val="FF0000"/>
                          </a:solidFill>
                          <a:latin typeface="+mn-lt"/>
                        </a:rPr>
                        <a:t>willa</a:t>
                      </a:r>
                      <a:r>
                        <a:rPr lang="en-GB" sz="1800" dirty="0">
                          <a:solidFill>
                            <a:srgbClr val="FF0000"/>
                          </a:solidFill>
                          <a:latin typeface="+mn-lt"/>
                        </a:rPr>
                        <a:t> on </a:t>
                      </a:r>
                      <a:r>
                        <a:rPr lang="en-GB" sz="1800" dirty="0" err="1">
                          <a:solidFill>
                            <a:srgbClr val="FF0000"/>
                          </a:solidFill>
                          <a:latin typeface="+mn-lt"/>
                        </a:rPr>
                        <a:t>eorþan</a:t>
                      </a:r>
                      <a:r>
                        <a:rPr lang="en-GB" sz="1800" dirty="0">
                          <a:solidFill>
                            <a:srgbClr val="FF0000"/>
                          </a:solidFill>
                          <a:latin typeface="+mn-lt"/>
                        </a:rPr>
                        <a:t>,</a:t>
                      </a:r>
                      <a:endParaRPr lang="en-US" dirty="0"/>
                    </a:p>
                  </a:txBody>
                  <a:tcPr/>
                </a:tc>
                <a:tc>
                  <a:txBody>
                    <a:bodyPr/>
                    <a:lstStyle/>
                    <a:p>
                      <a:r>
                        <a:rPr lang="en-US" dirty="0"/>
                        <a:t>Yay </a:t>
                      </a:r>
                      <a:r>
                        <a:rPr lang="en-US" dirty="0" err="1"/>
                        <a:t>woorther</a:t>
                      </a:r>
                      <a:r>
                        <a:rPr lang="en-US" dirty="0"/>
                        <a:t> </a:t>
                      </a:r>
                      <a:r>
                        <a:rPr lang="en-US" dirty="0" err="1"/>
                        <a:t>theen</a:t>
                      </a:r>
                      <a:r>
                        <a:rPr lang="en-US" dirty="0"/>
                        <a:t> </a:t>
                      </a:r>
                      <a:r>
                        <a:rPr lang="en-US" dirty="0" err="1"/>
                        <a:t>willah</a:t>
                      </a:r>
                      <a:r>
                        <a:rPr lang="en-US" dirty="0"/>
                        <a:t> </a:t>
                      </a:r>
                      <a:r>
                        <a:rPr lang="en-US" dirty="0" err="1"/>
                        <a:t>orn</a:t>
                      </a:r>
                      <a:r>
                        <a:rPr lang="en-US" dirty="0"/>
                        <a:t> </a:t>
                      </a:r>
                      <a:r>
                        <a:rPr lang="en-US" dirty="0" err="1"/>
                        <a:t>airthen</a:t>
                      </a:r>
                      <a:endParaRPr lang="en-US" dirty="0"/>
                    </a:p>
                  </a:txBody>
                  <a:tcPr/>
                </a:tc>
                <a:tc>
                  <a:txBody>
                    <a:bodyPr/>
                    <a:lstStyle/>
                    <a:p>
                      <a:r>
                        <a:rPr lang="en-US" dirty="0">
                          <a:solidFill>
                            <a:srgbClr val="0070C0"/>
                          </a:solidFill>
                        </a:rPr>
                        <a:t>Thy will be done, on earth </a:t>
                      </a:r>
                    </a:p>
                  </a:txBody>
                  <a:tcPr/>
                </a:tc>
                <a:extLst>
                  <a:ext uri="{0D108BD9-81ED-4DB2-BD59-A6C34878D82A}">
                    <a16:rowId xmlns:a16="http://schemas.microsoft.com/office/drawing/2014/main" val="2765936054"/>
                  </a:ext>
                </a:extLst>
              </a:tr>
              <a:tr h="370840">
                <a:tc>
                  <a:txBody>
                    <a:bodyPr/>
                    <a:lstStyle/>
                    <a:p>
                      <a:r>
                        <a:rPr lang="en-GB" sz="1800" dirty="0" err="1">
                          <a:solidFill>
                            <a:srgbClr val="FF0000"/>
                          </a:solidFill>
                          <a:latin typeface="+mn-lt"/>
                        </a:rPr>
                        <a:t>swa</a:t>
                      </a:r>
                      <a:r>
                        <a:rPr lang="en-GB" sz="1800" dirty="0">
                          <a:solidFill>
                            <a:srgbClr val="FF0000"/>
                          </a:solidFill>
                          <a:latin typeface="+mn-lt"/>
                        </a:rPr>
                        <a:t> </a:t>
                      </a:r>
                      <a:r>
                        <a:rPr lang="en-GB" sz="1800" dirty="0" err="1">
                          <a:solidFill>
                            <a:srgbClr val="FF0000"/>
                          </a:solidFill>
                          <a:latin typeface="+mn-lt"/>
                        </a:rPr>
                        <a:t>swa</a:t>
                      </a:r>
                      <a:r>
                        <a:rPr lang="en-GB" sz="1800" dirty="0">
                          <a:solidFill>
                            <a:srgbClr val="FF0000"/>
                          </a:solidFill>
                          <a:latin typeface="+mn-lt"/>
                        </a:rPr>
                        <a:t> on </a:t>
                      </a:r>
                      <a:r>
                        <a:rPr lang="en-GB" sz="1800" dirty="0" err="1">
                          <a:solidFill>
                            <a:srgbClr val="FF0000"/>
                          </a:solidFill>
                          <a:latin typeface="+mn-lt"/>
                        </a:rPr>
                        <a:t>heofonum</a:t>
                      </a:r>
                      <a:r>
                        <a:rPr lang="en-GB" sz="1800" dirty="0">
                          <a:solidFill>
                            <a:srgbClr val="FF0000"/>
                          </a:solidFill>
                          <a:latin typeface="+mn-lt"/>
                        </a:rPr>
                        <a:t>.</a:t>
                      </a:r>
                      <a:endParaRPr lang="en-US" dirty="0"/>
                    </a:p>
                  </a:txBody>
                  <a:tcPr/>
                </a:tc>
                <a:tc>
                  <a:txBody>
                    <a:bodyPr/>
                    <a:lstStyle/>
                    <a:p>
                      <a:r>
                        <a:rPr lang="en-US" dirty="0" err="1"/>
                        <a:t>Swah</a:t>
                      </a:r>
                      <a:r>
                        <a:rPr lang="en-US" dirty="0"/>
                        <a:t> </a:t>
                      </a:r>
                      <a:r>
                        <a:rPr lang="en-US" dirty="0" err="1"/>
                        <a:t>swah</a:t>
                      </a:r>
                      <a:r>
                        <a:rPr lang="en-US" dirty="0"/>
                        <a:t> on </a:t>
                      </a:r>
                      <a:r>
                        <a:rPr lang="en-US" dirty="0" err="1"/>
                        <a:t>hairfonum</a:t>
                      </a:r>
                      <a:endParaRPr lang="en-US" dirty="0"/>
                    </a:p>
                  </a:txBody>
                  <a:tcPr/>
                </a:tc>
                <a:tc>
                  <a:txBody>
                    <a:bodyPr/>
                    <a:lstStyle/>
                    <a:p>
                      <a:r>
                        <a:rPr lang="en-US" dirty="0">
                          <a:solidFill>
                            <a:srgbClr val="0070C0"/>
                          </a:solidFill>
                        </a:rPr>
                        <a:t>As it is in heaven. </a:t>
                      </a:r>
                    </a:p>
                  </a:txBody>
                  <a:tcPr/>
                </a:tc>
                <a:extLst>
                  <a:ext uri="{0D108BD9-81ED-4DB2-BD59-A6C34878D82A}">
                    <a16:rowId xmlns:a16="http://schemas.microsoft.com/office/drawing/2014/main" val="2260793661"/>
                  </a:ext>
                </a:extLst>
              </a:tr>
              <a:tr h="370840">
                <a:tc>
                  <a:txBody>
                    <a:bodyPr/>
                    <a:lstStyle/>
                    <a:p>
                      <a:r>
                        <a:rPr lang="en-GB" sz="1800" dirty="0" err="1">
                          <a:solidFill>
                            <a:srgbClr val="FF0000"/>
                          </a:solidFill>
                          <a:latin typeface="+mn-lt"/>
                        </a:rPr>
                        <a:t>Urne</a:t>
                      </a:r>
                      <a:r>
                        <a:rPr lang="en-GB" sz="1800" dirty="0">
                          <a:solidFill>
                            <a:srgbClr val="FF0000"/>
                          </a:solidFill>
                          <a:latin typeface="+mn-lt"/>
                        </a:rPr>
                        <a:t> </a:t>
                      </a:r>
                      <a:r>
                        <a:rPr lang="en-GB" sz="1800" dirty="0" err="1">
                          <a:solidFill>
                            <a:srgbClr val="FF0000"/>
                          </a:solidFill>
                          <a:latin typeface="+mn-lt"/>
                        </a:rPr>
                        <a:t>gedæghwamlican</a:t>
                      </a:r>
                      <a:r>
                        <a:rPr lang="en-GB" sz="1800" dirty="0">
                          <a:solidFill>
                            <a:srgbClr val="FF0000"/>
                          </a:solidFill>
                          <a:latin typeface="+mn-lt"/>
                        </a:rPr>
                        <a:t> </a:t>
                      </a:r>
                      <a:r>
                        <a:rPr lang="en-GB" sz="1800" dirty="0" err="1">
                          <a:solidFill>
                            <a:srgbClr val="FF0000"/>
                          </a:solidFill>
                          <a:latin typeface="+mn-lt"/>
                        </a:rPr>
                        <a:t>hlaf</a:t>
                      </a:r>
                      <a:r>
                        <a:rPr lang="en-GB" sz="1800" dirty="0">
                          <a:solidFill>
                            <a:srgbClr val="FF0000"/>
                          </a:solidFill>
                          <a:latin typeface="+mn-lt"/>
                        </a:rPr>
                        <a:t> </a:t>
                      </a:r>
                      <a:r>
                        <a:rPr lang="en-GB" sz="1800" dirty="0" err="1">
                          <a:solidFill>
                            <a:srgbClr val="FF0000"/>
                          </a:solidFill>
                          <a:latin typeface="+mn-lt"/>
                        </a:rPr>
                        <a:t>syle</a:t>
                      </a:r>
                      <a:r>
                        <a:rPr lang="en-GB" sz="1800" dirty="0">
                          <a:solidFill>
                            <a:srgbClr val="FF0000"/>
                          </a:solidFill>
                          <a:latin typeface="+mn-lt"/>
                        </a:rPr>
                        <a:t> us </a:t>
                      </a:r>
                      <a:r>
                        <a:rPr lang="en-GB" sz="1800" dirty="0" err="1">
                          <a:solidFill>
                            <a:srgbClr val="FF0000"/>
                          </a:solidFill>
                          <a:latin typeface="+mn-lt"/>
                        </a:rPr>
                        <a:t>todæg</a:t>
                      </a:r>
                      <a:r>
                        <a:rPr lang="en-GB" sz="1800" dirty="0">
                          <a:solidFill>
                            <a:srgbClr val="FF0000"/>
                          </a:solidFill>
                          <a:latin typeface="+mn-lt"/>
                        </a:rPr>
                        <a:t>.</a:t>
                      </a:r>
                      <a:endParaRPr lang="en-US" dirty="0"/>
                    </a:p>
                  </a:txBody>
                  <a:tcPr/>
                </a:tc>
                <a:tc>
                  <a:txBody>
                    <a:bodyPr/>
                    <a:lstStyle/>
                    <a:p>
                      <a:r>
                        <a:rPr lang="en-US" dirty="0" err="1"/>
                        <a:t>Oornay</a:t>
                      </a:r>
                      <a:r>
                        <a:rPr lang="en-US" dirty="0"/>
                        <a:t> yeah die </a:t>
                      </a:r>
                      <a:r>
                        <a:rPr lang="en-US" dirty="0" err="1"/>
                        <a:t>cwam</a:t>
                      </a:r>
                      <a:r>
                        <a:rPr lang="en-US" dirty="0"/>
                        <a:t> </a:t>
                      </a:r>
                      <a:r>
                        <a:rPr lang="en-US" dirty="0" err="1"/>
                        <a:t>llee</a:t>
                      </a:r>
                      <a:r>
                        <a:rPr lang="en-US" dirty="0"/>
                        <a:t> </a:t>
                      </a:r>
                      <a:r>
                        <a:rPr lang="en-US" dirty="0" err="1"/>
                        <a:t>chanllath</a:t>
                      </a:r>
                      <a:r>
                        <a:rPr lang="en-US" dirty="0"/>
                        <a:t> </a:t>
                      </a:r>
                      <a:r>
                        <a:rPr lang="en-US" dirty="0" err="1"/>
                        <a:t>sula</a:t>
                      </a:r>
                      <a:r>
                        <a:rPr lang="en-US" dirty="0"/>
                        <a:t> </a:t>
                      </a:r>
                      <a:r>
                        <a:rPr lang="en-US" dirty="0" err="1"/>
                        <a:t>oos</a:t>
                      </a:r>
                      <a:r>
                        <a:rPr lang="en-US" dirty="0"/>
                        <a:t> </a:t>
                      </a:r>
                      <a:r>
                        <a:rPr lang="en-US" dirty="0" err="1"/>
                        <a:t>toodie</a:t>
                      </a:r>
                      <a:endParaRPr lang="en-US" dirty="0"/>
                    </a:p>
                  </a:txBody>
                  <a:tcPr/>
                </a:tc>
                <a:tc>
                  <a:txBody>
                    <a:bodyPr/>
                    <a:lstStyle/>
                    <a:p>
                      <a:r>
                        <a:rPr lang="en-US" dirty="0">
                          <a:solidFill>
                            <a:srgbClr val="0070C0"/>
                          </a:solidFill>
                        </a:rPr>
                        <a:t>Give us this day our daily bread. </a:t>
                      </a:r>
                    </a:p>
                  </a:txBody>
                  <a:tcPr/>
                </a:tc>
                <a:extLst>
                  <a:ext uri="{0D108BD9-81ED-4DB2-BD59-A6C34878D82A}">
                    <a16:rowId xmlns:a16="http://schemas.microsoft.com/office/drawing/2014/main" val="1831786257"/>
                  </a:ext>
                </a:extLst>
              </a:tr>
              <a:tr h="370840">
                <a:tc>
                  <a:txBody>
                    <a:bodyPr/>
                    <a:lstStyle/>
                    <a:p>
                      <a:r>
                        <a:rPr lang="en-GB" sz="1800" dirty="0">
                          <a:solidFill>
                            <a:srgbClr val="FF0000"/>
                          </a:solidFill>
                          <a:latin typeface="+mn-lt"/>
                        </a:rPr>
                        <a:t>And </a:t>
                      </a:r>
                      <a:r>
                        <a:rPr lang="en-GB" sz="1800" dirty="0" err="1">
                          <a:solidFill>
                            <a:srgbClr val="FF0000"/>
                          </a:solidFill>
                          <a:latin typeface="+mn-lt"/>
                        </a:rPr>
                        <a:t>forgyf</a:t>
                      </a:r>
                      <a:r>
                        <a:rPr lang="en-GB" sz="1800" dirty="0">
                          <a:solidFill>
                            <a:srgbClr val="FF0000"/>
                          </a:solidFill>
                          <a:latin typeface="+mn-lt"/>
                        </a:rPr>
                        <a:t> us </a:t>
                      </a:r>
                      <a:r>
                        <a:rPr lang="en-GB" sz="1800" dirty="0" err="1">
                          <a:solidFill>
                            <a:srgbClr val="FF0000"/>
                          </a:solidFill>
                          <a:latin typeface="+mn-lt"/>
                        </a:rPr>
                        <a:t>ure</a:t>
                      </a:r>
                      <a:r>
                        <a:rPr lang="en-GB" sz="1800" dirty="0">
                          <a:solidFill>
                            <a:srgbClr val="FF0000"/>
                          </a:solidFill>
                          <a:latin typeface="+mn-lt"/>
                        </a:rPr>
                        <a:t> </a:t>
                      </a:r>
                      <a:r>
                        <a:rPr lang="en-GB" sz="1800" dirty="0" err="1">
                          <a:solidFill>
                            <a:srgbClr val="FF0000"/>
                          </a:solidFill>
                          <a:latin typeface="+mn-lt"/>
                        </a:rPr>
                        <a:t>gyltas</a:t>
                      </a:r>
                      <a:r>
                        <a:rPr lang="en-GB" sz="1800" dirty="0">
                          <a:solidFill>
                            <a:srgbClr val="FF0000"/>
                          </a:solidFill>
                          <a:latin typeface="+mn-lt"/>
                        </a:rPr>
                        <a:t>,</a:t>
                      </a:r>
                      <a:endParaRPr lang="en-US" dirty="0"/>
                    </a:p>
                  </a:txBody>
                  <a:tcPr/>
                </a:tc>
                <a:tc>
                  <a:txBody>
                    <a:bodyPr/>
                    <a:lstStyle/>
                    <a:p>
                      <a:r>
                        <a:rPr lang="en-US" dirty="0"/>
                        <a:t>Und forgive </a:t>
                      </a:r>
                      <a:r>
                        <a:rPr lang="en-US" dirty="0" err="1"/>
                        <a:t>oos</a:t>
                      </a:r>
                      <a:r>
                        <a:rPr lang="en-US" dirty="0"/>
                        <a:t> </a:t>
                      </a:r>
                      <a:r>
                        <a:rPr lang="en-US" dirty="0" err="1"/>
                        <a:t>oora</a:t>
                      </a:r>
                      <a:r>
                        <a:rPr lang="en-US" dirty="0"/>
                        <a:t> </a:t>
                      </a:r>
                      <a:r>
                        <a:rPr lang="en-US" dirty="0" err="1"/>
                        <a:t>guiltas</a:t>
                      </a:r>
                      <a:endParaRPr lang="en-US" dirty="0"/>
                    </a:p>
                  </a:txBody>
                  <a:tcPr/>
                </a:tc>
                <a:tc>
                  <a:txBody>
                    <a:bodyPr/>
                    <a:lstStyle/>
                    <a:p>
                      <a:r>
                        <a:rPr lang="en-US" dirty="0">
                          <a:solidFill>
                            <a:srgbClr val="0070C0"/>
                          </a:solidFill>
                        </a:rPr>
                        <a:t>And forgive us our trespasses</a:t>
                      </a:r>
                    </a:p>
                  </a:txBody>
                  <a:tcPr/>
                </a:tc>
                <a:extLst>
                  <a:ext uri="{0D108BD9-81ED-4DB2-BD59-A6C34878D82A}">
                    <a16:rowId xmlns:a16="http://schemas.microsoft.com/office/drawing/2014/main" val="3956521423"/>
                  </a:ext>
                </a:extLst>
              </a:tr>
              <a:tr h="370840">
                <a:tc>
                  <a:txBody>
                    <a:bodyPr/>
                    <a:lstStyle/>
                    <a:p>
                      <a:r>
                        <a:rPr lang="en-GB" sz="1800" dirty="0" err="1">
                          <a:solidFill>
                            <a:srgbClr val="FF0000"/>
                          </a:solidFill>
                          <a:latin typeface="+mn-lt"/>
                        </a:rPr>
                        <a:t>swa</a:t>
                      </a:r>
                      <a:r>
                        <a:rPr lang="en-GB" sz="1800" dirty="0">
                          <a:solidFill>
                            <a:srgbClr val="FF0000"/>
                          </a:solidFill>
                          <a:latin typeface="+mn-lt"/>
                        </a:rPr>
                        <a:t> </a:t>
                      </a:r>
                      <a:r>
                        <a:rPr lang="en-GB" sz="1800" dirty="0" err="1">
                          <a:solidFill>
                            <a:srgbClr val="FF0000"/>
                          </a:solidFill>
                          <a:latin typeface="+mn-lt"/>
                        </a:rPr>
                        <a:t>swa</a:t>
                      </a:r>
                      <a:r>
                        <a:rPr lang="en-GB" sz="1800" dirty="0">
                          <a:solidFill>
                            <a:srgbClr val="FF0000"/>
                          </a:solidFill>
                          <a:latin typeface="+mn-lt"/>
                        </a:rPr>
                        <a:t> we </a:t>
                      </a:r>
                      <a:r>
                        <a:rPr lang="en-GB" sz="1800" dirty="0" err="1">
                          <a:solidFill>
                            <a:srgbClr val="FF0000"/>
                          </a:solidFill>
                          <a:latin typeface="+mn-lt"/>
                        </a:rPr>
                        <a:t>forgyfaþ</a:t>
                      </a:r>
                      <a:r>
                        <a:rPr lang="en-GB" sz="1800" dirty="0">
                          <a:solidFill>
                            <a:srgbClr val="FF0000"/>
                          </a:solidFill>
                          <a:latin typeface="+mn-lt"/>
                        </a:rPr>
                        <a:t> </a:t>
                      </a:r>
                      <a:r>
                        <a:rPr lang="en-GB" sz="1800" dirty="0" err="1">
                          <a:solidFill>
                            <a:srgbClr val="FF0000"/>
                          </a:solidFill>
                          <a:latin typeface="+mn-lt"/>
                        </a:rPr>
                        <a:t>urum</a:t>
                      </a:r>
                      <a:r>
                        <a:rPr lang="en-GB" sz="1800" dirty="0">
                          <a:solidFill>
                            <a:srgbClr val="FF0000"/>
                          </a:solidFill>
                          <a:latin typeface="+mn-lt"/>
                        </a:rPr>
                        <a:t> </a:t>
                      </a:r>
                      <a:r>
                        <a:rPr lang="en-GB" sz="1800" dirty="0" err="1">
                          <a:solidFill>
                            <a:srgbClr val="FF0000"/>
                          </a:solidFill>
                          <a:latin typeface="+mn-lt"/>
                        </a:rPr>
                        <a:t>gyltendum</a:t>
                      </a:r>
                      <a:r>
                        <a:rPr lang="en-GB" sz="1800" dirty="0">
                          <a:solidFill>
                            <a:srgbClr val="FF0000"/>
                          </a:solidFill>
                          <a:latin typeface="+mn-lt"/>
                        </a:rPr>
                        <a:t>.</a:t>
                      </a:r>
                      <a:endParaRPr lang="en-US" dirty="0"/>
                    </a:p>
                  </a:txBody>
                  <a:tcPr/>
                </a:tc>
                <a:tc>
                  <a:txBody>
                    <a:bodyPr/>
                    <a:lstStyle/>
                    <a:p>
                      <a:r>
                        <a:rPr lang="en-US" dirty="0" err="1"/>
                        <a:t>Swah</a:t>
                      </a:r>
                      <a:r>
                        <a:rPr lang="en-US" dirty="0"/>
                        <a:t> </a:t>
                      </a:r>
                      <a:r>
                        <a:rPr lang="en-US" dirty="0" err="1"/>
                        <a:t>swah</a:t>
                      </a:r>
                      <a:r>
                        <a:rPr lang="en-US" dirty="0"/>
                        <a:t> way </a:t>
                      </a:r>
                      <a:r>
                        <a:rPr lang="en-US" dirty="0" err="1"/>
                        <a:t>forgiveth</a:t>
                      </a:r>
                      <a:r>
                        <a:rPr lang="en-US" dirty="0"/>
                        <a:t> </a:t>
                      </a:r>
                      <a:r>
                        <a:rPr lang="en-US" dirty="0" err="1"/>
                        <a:t>oorem</a:t>
                      </a:r>
                      <a:r>
                        <a:rPr lang="en-US" dirty="0"/>
                        <a:t> </a:t>
                      </a:r>
                      <a:r>
                        <a:rPr lang="en-US" dirty="0" err="1"/>
                        <a:t>guiltendum</a:t>
                      </a:r>
                      <a:endParaRPr lang="en-US" dirty="0"/>
                    </a:p>
                  </a:txBody>
                  <a:tcPr/>
                </a:tc>
                <a:tc>
                  <a:txBody>
                    <a:bodyPr/>
                    <a:lstStyle/>
                    <a:p>
                      <a:r>
                        <a:rPr lang="en-US" dirty="0">
                          <a:solidFill>
                            <a:srgbClr val="0070C0"/>
                          </a:solidFill>
                        </a:rPr>
                        <a:t>As we forgive those who trespass against us</a:t>
                      </a:r>
                    </a:p>
                  </a:txBody>
                  <a:tcPr/>
                </a:tc>
                <a:extLst>
                  <a:ext uri="{0D108BD9-81ED-4DB2-BD59-A6C34878D82A}">
                    <a16:rowId xmlns:a16="http://schemas.microsoft.com/office/drawing/2014/main" val="3368819128"/>
                  </a:ext>
                </a:extLst>
              </a:tr>
              <a:tr h="370840">
                <a:tc>
                  <a:txBody>
                    <a:bodyPr/>
                    <a:lstStyle/>
                    <a:p>
                      <a:r>
                        <a:rPr lang="en-GB" sz="1800" dirty="0">
                          <a:solidFill>
                            <a:srgbClr val="FF0000"/>
                          </a:solidFill>
                          <a:latin typeface="+mn-lt"/>
                        </a:rPr>
                        <a:t>And ne </a:t>
                      </a:r>
                      <a:r>
                        <a:rPr lang="en-GB" sz="1800" dirty="0" err="1">
                          <a:solidFill>
                            <a:srgbClr val="FF0000"/>
                          </a:solidFill>
                          <a:latin typeface="+mn-lt"/>
                        </a:rPr>
                        <a:t>gelæd</a:t>
                      </a:r>
                      <a:r>
                        <a:rPr lang="en-GB" sz="1800" dirty="0">
                          <a:solidFill>
                            <a:srgbClr val="FF0000"/>
                          </a:solidFill>
                          <a:latin typeface="+mn-lt"/>
                        </a:rPr>
                        <a:t> </a:t>
                      </a:r>
                      <a:r>
                        <a:rPr lang="en-GB" sz="1800" dirty="0" err="1">
                          <a:solidFill>
                            <a:srgbClr val="FF0000"/>
                          </a:solidFill>
                          <a:latin typeface="+mn-lt"/>
                        </a:rPr>
                        <a:t>ðu</a:t>
                      </a:r>
                      <a:r>
                        <a:rPr lang="en-GB" sz="1800" dirty="0">
                          <a:solidFill>
                            <a:srgbClr val="FF0000"/>
                          </a:solidFill>
                          <a:latin typeface="+mn-lt"/>
                        </a:rPr>
                        <a:t> us on </a:t>
                      </a:r>
                      <a:r>
                        <a:rPr lang="en-GB" sz="1800" dirty="0" err="1">
                          <a:solidFill>
                            <a:srgbClr val="FF0000"/>
                          </a:solidFill>
                          <a:latin typeface="+mn-lt"/>
                        </a:rPr>
                        <a:t>costnunge</a:t>
                      </a:r>
                      <a:r>
                        <a:rPr lang="en-GB" sz="1800" dirty="0">
                          <a:solidFill>
                            <a:srgbClr val="FF0000"/>
                          </a:solidFill>
                          <a:latin typeface="+mn-lt"/>
                        </a:rPr>
                        <a:t>,</a:t>
                      </a:r>
                      <a:endParaRPr lang="en-US" dirty="0"/>
                    </a:p>
                  </a:txBody>
                  <a:tcPr/>
                </a:tc>
                <a:tc>
                  <a:txBody>
                    <a:bodyPr/>
                    <a:lstStyle/>
                    <a:p>
                      <a:r>
                        <a:rPr lang="en-US" dirty="0"/>
                        <a:t>Und nay </a:t>
                      </a:r>
                      <a:r>
                        <a:rPr lang="en-US" dirty="0" err="1"/>
                        <a:t>yerlaider</a:t>
                      </a:r>
                      <a:r>
                        <a:rPr lang="en-US" dirty="0"/>
                        <a:t> </a:t>
                      </a:r>
                      <a:r>
                        <a:rPr lang="en-US" dirty="0" err="1"/>
                        <a:t>thoo</a:t>
                      </a:r>
                      <a:r>
                        <a:rPr lang="en-US" dirty="0"/>
                        <a:t> </a:t>
                      </a:r>
                      <a:r>
                        <a:rPr lang="en-US" dirty="0" err="1"/>
                        <a:t>oos</a:t>
                      </a:r>
                      <a:r>
                        <a:rPr lang="en-US" dirty="0"/>
                        <a:t> </a:t>
                      </a:r>
                      <a:r>
                        <a:rPr lang="en-US" dirty="0" err="1"/>
                        <a:t>oon</a:t>
                      </a:r>
                      <a:r>
                        <a:rPr lang="en-US" dirty="0"/>
                        <a:t> </a:t>
                      </a:r>
                      <a:r>
                        <a:rPr lang="en-US" dirty="0" err="1"/>
                        <a:t>cosnoonger</a:t>
                      </a:r>
                      <a:endParaRPr lang="en-US" dirty="0"/>
                    </a:p>
                  </a:txBody>
                  <a:tcPr/>
                </a:tc>
                <a:tc>
                  <a:txBody>
                    <a:bodyPr/>
                    <a:lstStyle/>
                    <a:p>
                      <a:r>
                        <a:rPr lang="en-US" dirty="0">
                          <a:solidFill>
                            <a:srgbClr val="0070C0"/>
                          </a:solidFill>
                        </a:rPr>
                        <a:t>And lead us not into temptation</a:t>
                      </a:r>
                    </a:p>
                  </a:txBody>
                  <a:tcPr/>
                </a:tc>
                <a:extLst>
                  <a:ext uri="{0D108BD9-81ED-4DB2-BD59-A6C34878D82A}">
                    <a16:rowId xmlns:a16="http://schemas.microsoft.com/office/drawing/2014/main" val="761766012"/>
                  </a:ext>
                </a:extLst>
              </a:tr>
              <a:tr h="370840">
                <a:tc>
                  <a:txBody>
                    <a:bodyPr/>
                    <a:lstStyle/>
                    <a:p>
                      <a:r>
                        <a:rPr lang="en-GB" sz="1800" dirty="0">
                          <a:solidFill>
                            <a:srgbClr val="FF0000"/>
                          </a:solidFill>
                          <a:latin typeface="+mn-lt"/>
                        </a:rPr>
                        <a:t>ac </a:t>
                      </a:r>
                      <a:r>
                        <a:rPr lang="en-GB" sz="1800" dirty="0" err="1">
                          <a:solidFill>
                            <a:srgbClr val="FF0000"/>
                          </a:solidFill>
                          <a:latin typeface="+mn-lt"/>
                        </a:rPr>
                        <a:t>alys</a:t>
                      </a:r>
                      <a:r>
                        <a:rPr lang="en-GB" sz="1800" dirty="0">
                          <a:solidFill>
                            <a:srgbClr val="FF0000"/>
                          </a:solidFill>
                          <a:latin typeface="+mn-lt"/>
                        </a:rPr>
                        <a:t> us of </a:t>
                      </a:r>
                      <a:r>
                        <a:rPr lang="en-GB" sz="1800" dirty="0" err="1">
                          <a:solidFill>
                            <a:srgbClr val="FF0000"/>
                          </a:solidFill>
                          <a:latin typeface="+mn-lt"/>
                        </a:rPr>
                        <a:t>yfele</a:t>
                      </a:r>
                      <a:r>
                        <a:rPr lang="en-GB" sz="1800" dirty="0">
                          <a:solidFill>
                            <a:srgbClr val="FF0000"/>
                          </a:solidFill>
                          <a:latin typeface="+mn-lt"/>
                        </a:rPr>
                        <a:t>.</a:t>
                      </a:r>
                      <a:endParaRPr lang="en-US" dirty="0"/>
                    </a:p>
                  </a:txBody>
                  <a:tcPr/>
                </a:tc>
                <a:tc>
                  <a:txBody>
                    <a:bodyPr/>
                    <a:lstStyle/>
                    <a:p>
                      <a:r>
                        <a:rPr lang="en-US" dirty="0"/>
                        <a:t>Ac </a:t>
                      </a:r>
                      <a:r>
                        <a:rPr lang="en-US" dirty="0" err="1"/>
                        <a:t>aloos</a:t>
                      </a:r>
                      <a:r>
                        <a:rPr lang="en-US" dirty="0"/>
                        <a:t> us </a:t>
                      </a:r>
                      <a:r>
                        <a:rPr lang="en-US" dirty="0" err="1"/>
                        <a:t>orf</a:t>
                      </a:r>
                      <a:r>
                        <a:rPr lang="en-US" dirty="0"/>
                        <a:t> </a:t>
                      </a:r>
                      <a:r>
                        <a:rPr lang="en-US" dirty="0" err="1"/>
                        <a:t>oofelah</a:t>
                      </a:r>
                      <a:endParaRPr lang="en-US" dirty="0"/>
                    </a:p>
                  </a:txBody>
                  <a:tcPr/>
                </a:tc>
                <a:tc>
                  <a:txBody>
                    <a:bodyPr/>
                    <a:lstStyle/>
                    <a:p>
                      <a:r>
                        <a:rPr lang="en-US" dirty="0">
                          <a:solidFill>
                            <a:srgbClr val="0070C0"/>
                          </a:solidFill>
                        </a:rPr>
                        <a:t>But deliver us from evil</a:t>
                      </a:r>
                    </a:p>
                  </a:txBody>
                  <a:tcPr/>
                </a:tc>
                <a:extLst>
                  <a:ext uri="{0D108BD9-81ED-4DB2-BD59-A6C34878D82A}">
                    <a16:rowId xmlns:a16="http://schemas.microsoft.com/office/drawing/2014/main" val="3568376860"/>
                  </a:ext>
                </a:extLst>
              </a:tr>
              <a:tr h="370840">
                <a:tc>
                  <a:txBody>
                    <a:bodyPr/>
                    <a:lstStyle/>
                    <a:p>
                      <a:r>
                        <a:rPr lang="en-GB" sz="1800" dirty="0" err="1">
                          <a:solidFill>
                            <a:srgbClr val="FF0000"/>
                          </a:solidFill>
                          <a:latin typeface="+mn-lt"/>
                        </a:rPr>
                        <a:t>Soþlice</a:t>
                      </a:r>
                      <a:r>
                        <a:rPr lang="en-GB" sz="1800" dirty="0">
                          <a:solidFill>
                            <a:srgbClr val="FF0000"/>
                          </a:solidFill>
                          <a:latin typeface="+mn-lt"/>
                        </a:rPr>
                        <a:t>.</a:t>
                      </a:r>
                      <a:endParaRPr lang="en-US" dirty="0"/>
                    </a:p>
                  </a:txBody>
                  <a:tcPr/>
                </a:tc>
                <a:tc>
                  <a:txBody>
                    <a:bodyPr/>
                    <a:lstStyle/>
                    <a:p>
                      <a:r>
                        <a:rPr lang="en-US" dirty="0" err="1"/>
                        <a:t>Sothleecheh</a:t>
                      </a:r>
                      <a:endParaRPr lang="en-US" dirty="0"/>
                    </a:p>
                  </a:txBody>
                  <a:tcPr/>
                </a:tc>
                <a:tc>
                  <a:txBody>
                    <a:bodyPr/>
                    <a:lstStyle/>
                    <a:p>
                      <a:r>
                        <a:rPr lang="en-US" dirty="0">
                          <a:solidFill>
                            <a:srgbClr val="0070C0"/>
                          </a:solidFill>
                        </a:rPr>
                        <a:t>For thine is the kingdom, the power and the glory, forever and ever, Amen</a:t>
                      </a:r>
                    </a:p>
                  </a:txBody>
                  <a:tcPr/>
                </a:tc>
                <a:extLst>
                  <a:ext uri="{0D108BD9-81ED-4DB2-BD59-A6C34878D82A}">
                    <a16:rowId xmlns:a16="http://schemas.microsoft.com/office/drawing/2014/main" val="1320665638"/>
                  </a:ext>
                </a:extLst>
              </a:tr>
            </a:tbl>
          </a:graphicData>
        </a:graphic>
      </p:graphicFrame>
    </p:spTree>
    <p:extLst>
      <p:ext uri="{BB962C8B-B14F-4D97-AF65-F5344CB8AC3E}">
        <p14:creationId xmlns:p14="http://schemas.microsoft.com/office/powerpoint/2010/main" val="1353226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C9EC-A1B7-1447-AAA3-C5CBB331598D}"/>
              </a:ext>
            </a:extLst>
          </p:cNvPr>
          <p:cNvSpPr>
            <a:spLocks noGrp="1"/>
          </p:cNvSpPr>
          <p:nvPr>
            <p:ph type="title"/>
          </p:nvPr>
        </p:nvSpPr>
        <p:spPr/>
        <p:txBody>
          <a:bodyPr/>
          <a:lstStyle/>
          <a:p>
            <a:r>
              <a:rPr lang="en-US" dirty="0"/>
              <a:t>Who spoke this Old English?</a:t>
            </a:r>
          </a:p>
        </p:txBody>
      </p:sp>
      <p:sp>
        <p:nvSpPr>
          <p:cNvPr id="3" name="Content Placeholder 2">
            <a:extLst>
              <a:ext uri="{FF2B5EF4-FFF2-40B4-BE49-F238E27FC236}">
                <a16:creationId xmlns:a16="http://schemas.microsoft.com/office/drawing/2014/main" id="{DFA9B1DF-7DA8-174A-B7C8-B7BDBDF23442}"/>
              </a:ext>
            </a:extLst>
          </p:cNvPr>
          <p:cNvSpPr>
            <a:spLocks noGrp="1"/>
          </p:cNvSpPr>
          <p:nvPr>
            <p:ph idx="1"/>
          </p:nvPr>
        </p:nvSpPr>
        <p:spPr/>
        <p:txBody>
          <a:bodyPr/>
          <a:lstStyle/>
          <a:p>
            <a:r>
              <a:rPr lang="en-US" dirty="0"/>
              <a:t>The Anglo-Saxons!</a:t>
            </a:r>
          </a:p>
        </p:txBody>
      </p:sp>
      <p:pic>
        <p:nvPicPr>
          <p:cNvPr id="1026" name="Picture 2" descr="Britain Clip Art by Phillip Martin, Anglo-Saxons">
            <a:extLst>
              <a:ext uri="{FF2B5EF4-FFF2-40B4-BE49-F238E27FC236}">
                <a16:creationId xmlns:a16="http://schemas.microsoft.com/office/drawing/2014/main" id="{7817CD0E-B7A9-6548-96D0-3DD5888B6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856" y="1323975"/>
            <a:ext cx="5544944"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17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FA6C4A14BE2447933E9F1A505D1A6F" ma:contentTypeVersion="2" ma:contentTypeDescription="Create a new document." ma:contentTypeScope="" ma:versionID="73f726fda2cfa4f723e0c9c5f2ecc70a">
  <xsd:schema xmlns:xsd="http://www.w3.org/2001/XMLSchema" xmlns:xs="http://www.w3.org/2001/XMLSchema" xmlns:p="http://schemas.microsoft.com/office/2006/metadata/properties" xmlns:ns2="765648d1-a21b-4d1a-a610-ac1d61b6c53f" targetNamespace="http://schemas.microsoft.com/office/2006/metadata/properties" ma:root="true" ma:fieldsID="98046055d14e86453ee9979e7935b854" ns2:_="">
    <xsd:import namespace="765648d1-a21b-4d1a-a610-ac1d61b6c53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5648d1-a21b-4d1a-a610-ac1d61b6c5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2FCD22-A6B7-4125-A569-4776001BF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5648d1-a21b-4d1a-a610-ac1d61b6c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715E80-8845-42C6-9EB7-B4315470A8F0}">
  <ds:schemaRefs>
    <ds:schemaRef ds:uri="http://schemas.microsoft.com/sharepoint/v3/contenttype/forms"/>
  </ds:schemaRefs>
</ds:datastoreItem>
</file>

<file path=customXml/itemProps3.xml><?xml version="1.0" encoding="utf-8"?>
<ds:datastoreItem xmlns:ds="http://schemas.openxmlformats.org/officeDocument/2006/customXml" ds:itemID="{D75892C2-CA98-4558-A0CB-0EC0E016DA7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1268</TotalTime>
  <Words>2262</Words>
  <Application>Microsoft Office PowerPoint</Application>
  <PresentationFormat>Widescreen</PresentationFormat>
  <Paragraphs>337</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charter</vt:lpstr>
      <vt:lpstr>Office Theme</vt:lpstr>
      <vt:lpstr>The Lord’s Prayer</vt:lpstr>
      <vt:lpstr>PowerPoint Presentation</vt:lpstr>
      <vt:lpstr>PowerPoint Presentation</vt:lpstr>
      <vt:lpstr>PowerPoint Presentation</vt:lpstr>
      <vt:lpstr>Overview of activities </vt:lpstr>
      <vt:lpstr>Activity 1</vt:lpstr>
      <vt:lpstr>Fæder ure, ðu ðe eart on heofonum, Father our, thou that art in the heavens, Si ðin nama gehalgod. be thy name hallowed. Tobecume ðin rice, may it come, thy kingdom, Gewurde ðin willa on eorþan, may it be realised, thy will on the earth, swa swa on heofonum. as also in the heavens. Urne gedæghwamlican hlaf syle us todæg. Our daily loaf give us today. And forgyf us ure gyltas, And forgive us our guilts swa swa we forgyfaþ urum gyltendum. as also we forgive those guilty towards us. And ne gelæd ðu us on costnunge, And do not thou lead us into temptation ac alys us of yfele. But free us from evil. Soþlice. Amen.  [The sounds represented by ð (called ‘eth’) and þ (called ‘thorn’) would be represented in modern English by ‘th’] (Literal Translation here)  </vt:lpstr>
      <vt:lpstr>PowerPoint Presentation</vt:lpstr>
      <vt:lpstr>Who spoke this Old English?</vt:lpstr>
      <vt:lpstr>Who were the Anglo-Saxons?</vt:lpstr>
      <vt:lpstr>PowerPoint Presentation</vt:lpstr>
      <vt:lpstr>PowerPoint Presentation</vt:lpstr>
      <vt:lpstr>PowerPoint Presentation</vt:lpstr>
      <vt:lpstr>PowerPoint Presentation</vt:lpstr>
      <vt:lpstr>PowerPoint Presentation</vt:lpstr>
      <vt:lpstr>Where did the Anglo-Saxon Language come from?</vt:lpstr>
      <vt:lpstr>Activity 2</vt:lpstr>
      <vt:lpstr>Fæder ure, ðu ðe eart on heofonum, Father our, thou that art in the heavens, Si ðin nama gehalgod. be thy name hallowed. Tobecume ðin rice, may it come, thy kingdom, Gewurde ðin willa on eorþan, may it be realised, thy will on the earth, swa swa on heofonum. as also in the heavens. Urne gedæghwamlican hlaf syle us todæg. Our daily loaf give us today. And forgyf us ure gyltas, And forgive us our guilts swa swa we forgyfaþ urum gyltendum. as also we forgive those guilty towards us. And ne gelæd ðu us on costnunge, And do not thou lead us into temptation ac alys us of yfele. But free us from evil. Soþlice. Verily.  [The sounds represented by ð (called ‘eth’) and þ (called ‘thorn’) would be represented in modern English by ‘th’] (Literal Translation here)  </vt:lpstr>
      <vt:lpstr>Let’s look at some of the words from the Lord’s Prayer</vt:lpstr>
      <vt:lpstr>PowerPoint Presentation</vt:lpstr>
      <vt:lpstr>Old Anglo-Saxon English</vt:lpstr>
      <vt:lpstr>Old English Words – Can you find what these mean in today’s English?</vt:lpstr>
      <vt:lpstr>Old English Words – in modern English</vt:lpstr>
      <vt:lpstr>PowerPoint Presentation</vt:lpstr>
      <vt:lpstr>PowerPoint Presentation</vt:lpstr>
      <vt:lpstr>Activity 3</vt:lpstr>
      <vt:lpstr>A link to German?</vt:lpstr>
      <vt:lpstr>PowerPoint Presentation</vt:lpstr>
      <vt:lpstr>PowerPoint Presentation</vt:lpstr>
      <vt:lpstr>PowerPoint Presentation</vt:lpstr>
      <vt:lpstr>Cognates</vt:lpstr>
      <vt:lpstr>PowerPoint Presentation</vt:lpstr>
      <vt:lpstr>PowerPoint Presentation</vt:lpstr>
      <vt:lpstr>Activity 4</vt:lpstr>
      <vt:lpstr>PowerPoint Presentation</vt:lpstr>
      <vt:lpstr>PowerPoint Presentation</vt:lpstr>
      <vt:lpstr>Activity 5</vt:lpstr>
      <vt:lpstr>French</vt:lpstr>
      <vt:lpstr>Spanish</vt:lpstr>
      <vt:lpstr>German</vt:lpstr>
      <vt:lpstr>Welsh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Lord’s Prayer</dc:title>
  <dc:creator>C Fisher (Llansannor CiW Primary School)</dc:creator>
  <cp:lastModifiedBy>Morteo, Rebecca</cp:lastModifiedBy>
  <cp:revision>27</cp:revision>
  <dcterms:created xsi:type="dcterms:W3CDTF">2021-08-17T14:34:06Z</dcterms:created>
  <dcterms:modified xsi:type="dcterms:W3CDTF">2021-10-25T16:34:49Z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0x010100C3FA6C4A14BE2447933E9F1A505D1A6F</vt:lpwstr>
  </property>
</Properties>
</file>